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  <p:sldId id="260" r:id="rId7"/>
    <p:sldId id="261" r:id="rId8"/>
    <p:sldId id="265" r:id="rId9"/>
    <p:sldId id="266" r:id="rId10"/>
    <p:sldId id="257" r:id="rId11"/>
    <p:sldId id="269" r:id="rId12"/>
    <p:sldId id="270" r:id="rId13"/>
    <p:sldId id="267" r:id="rId14"/>
    <p:sldId id="271" r:id="rId15"/>
    <p:sldId id="274" r:id="rId16"/>
    <p:sldId id="272" r:id="rId17"/>
    <p:sldId id="273" r:id="rId18"/>
    <p:sldId id="268" r:id="rId19"/>
    <p:sldId id="275" r:id="rId20"/>
    <p:sldId id="277" r:id="rId21"/>
    <p:sldId id="279" r:id="rId22"/>
    <p:sldId id="278" r:id="rId23"/>
    <p:sldId id="276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89" r:id="rId35"/>
    <p:sldId id="292" r:id="rId36"/>
    <p:sldId id="291" r:id="rId37"/>
    <p:sldId id="295" r:id="rId38"/>
    <p:sldId id="293" r:id="rId39"/>
    <p:sldId id="294" r:id="rId40"/>
    <p:sldId id="296" r:id="rId41"/>
    <p:sldId id="297" r:id="rId42"/>
    <p:sldId id="300" r:id="rId43"/>
    <p:sldId id="299" r:id="rId44"/>
    <p:sldId id="298" r:id="rId45"/>
    <p:sldId id="301" r:id="rId46"/>
    <p:sldId id="30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62" autoAdjust="0"/>
    <p:restoredTop sz="94660"/>
  </p:normalViewPr>
  <p:slideViewPr>
    <p:cSldViewPr snapToGrid="0">
      <p:cViewPr>
        <p:scale>
          <a:sx n="88" d="100"/>
          <a:sy n="88" d="100"/>
        </p:scale>
        <p:origin x="5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444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63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91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52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54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849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59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08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44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19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71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CD9-DF6D-45E2-BCCF-FBF8EFE9280B}" type="datetimeFigureOut">
              <a:rPr lang="en-GB" smtClean="0"/>
              <a:t>30/06/2020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35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2183" y="696686"/>
            <a:ext cx="114169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US" sz="3600" b="1" u="sng" dirty="0" smtClean="0">
                <a:latin typeface="Comic Sans MS" panose="030F0702030302020204" pitchFamily="66" charset="0"/>
              </a:rPr>
              <a:t>, six </a:t>
            </a:r>
            <a:r>
              <a:rPr lang="en-US" sz="3600" b="1" u="sng" dirty="0" err="1" smtClean="0">
                <a:latin typeface="Comic Sans MS" panose="030F0702030302020204" pitchFamily="66" charset="0"/>
              </a:rPr>
              <a:t>juillet</a:t>
            </a:r>
            <a:endParaRPr lang="en-US" sz="3600" b="1" u="sng" dirty="0" smtClean="0">
              <a:latin typeface="Comic Sans MS" panose="030F0702030302020204" pitchFamily="66" charset="0"/>
            </a:endParaRPr>
          </a:p>
          <a:p>
            <a:endParaRPr lang="en-US" sz="3600" b="1" u="sng" dirty="0">
              <a:latin typeface="Comic Sans MS" panose="030F0702030302020204" pitchFamily="66" charset="0"/>
            </a:endParaRPr>
          </a:p>
          <a:p>
            <a:r>
              <a:rPr lang="en-US" sz="3600" b="1" u="sng" dirty="0" err="1" smtClean="0">
                <a:latin typeface="Comic Sans MS" panose="030F0702030302020204" pitchFamily="66" charset="0"/>
              </a:rPr>
              <a:t>L’Objectif</a:t>
            </a:r>
            <a:r>
              <a:rPr lang="en-US" sz="3600" b="1" u="sng" dirty="0" smtClean="0">
                <a:latin typeface="Comic Sans MS" panose="030F0702030302020204" pitchFamily="66" charset="0"/>
              </a:rPr>
              <a:t>:</a:t>
            </a: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latin typeface="Comic Sans MS" panose="030F0702030302020204" pitchFamily="66" charset="0"/>
              </a:rPr>
              <a:t>practise</a:t>
            </a:r>
            <a:r>
              <a:rPr lang="en-US" sz="3600" b="1" dirty="0" smtClean="0">
                <a:latin typeface="Comic Sans MS" panose="030F0702030302020204" pitchFamily="66" charset="0"/>
              </a:rPr>
              <a:t> the verbs in the verb challenge</a:t>
            </a:r>
          </a:p>
          <a:p>
            <a:pPr marL="571500" indent="-571500">
              <a:buFontTx/>
              <a:buChar char="-"/>
            </a:pPr>
            <a:r>
              <a:rPr lang="en-US" sz="3600" b="1" dirty="0" smtClean="0">
                <a:latin typeface="Comic Sans MS" panose="030F0702030302020204" pitchFamily="66" charset="0"/>
              </a:rPr>
              <a:t>revise the facts about French verbs</a:t>
            </a:r>
          </a:p>
          <a:p>
            <a:pPr marL="571500" indent="-571500">
              <a:buFontTx/>
              <a:buChar char="-"/>
            </a:pPr>
            <a:r>
              <a:rPr lang="en-US" sz="3600" b="1" dirty="0" smtClean="0">
                <a:latin typeface="Comic Sans MS" panose="030F0702030302020204" pitchFamily="66" charset="0"/>
              </a:rPr>
              <a:t>discover the rules for ‘-</a:t>
            </a:r>
            <a:r>
              <a:rPr lang="en-US" sz="3600" b="1" dirty="0" err="1" smtClean="0">
                <a:latin typeface="Comic Sans MS" panose="030F0702030302020204" pitchFamily="66" charset="0"/>
              </a:rPr>
              <a:t>ir</a:t>
            </a:r>
            <a:r>
              <a:rPr lang="en-US" sz="3600" b="1" dirty="0" smtClean="0">
                <a:latin typeface="Comic Sans MS" panose="030F0702030302020204" pitchFamily="66" charset="0"/>
              </a:rPr>
              <a:t>’ verbs</a:t>
            </a:r>
            <a:endParaRPr lang="en-GB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4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7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806" y="470263"/>
            <a:ext cx="113646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List as many facts as you can about verbs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(from memory):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2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806" y="470263"/>
            <a:ext cx="1136468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List as many facts as you can about verbs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(from memory):</a:t>
            </a:r>
          </a:p>
          <a:p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 the ending is really important.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verbs in French end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or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or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re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this is how they are in the dictionary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this is called the ‘infinitive’.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 to talk about the present tense, you have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    to take off the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 infinitive ending and   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    add the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endings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:e,es,e,e,ons,ez,ent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/</a:t>
            </a:r>
            <a:r>
              <a:rPr lang="en-US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ent</a:t>
            </a:r>
            <a:r>
              <a:rPr lang="en-US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73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9897" y="435429"/>
            <a:ext cx="111121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Read the following sentences and identify the verbs:</a:t>
            </a:r>
          </a:p>
          <a:p>
            <a:endParaRPr lang="en-US" sz="2400" b="1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Je finis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mes</a:t>
            </a:r>
            <a:r>
              <a:rPr lang="en-US" sz="2400" b="1" dirty="0" smtClean="0">
                <a:latin typeface="Comic Sans MS" panose="030F0702030302020204" pitchFamily="66" charset="0"/>
              </a:rPr>
              <a:t> devoirs.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Ma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mère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finit</a:t>
            </a:r>
            <a:r>
              <a:rPr lang="en-US" sz="2400" b="1" dirty="0" smtClean="0">
                <a:latin typeface="Comic Sans MS" panose="030F0702030302020204" pitchFamily="66" charset="0"/>
              </a:rPr>
              <a:t> son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repas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finit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jeu</a:t>
            </a:r>
            <a:r>
              <a:rPr lang="en-US" sz="2400" b="1" dirty="0" smtClean="0">
                <a:latin typeface="Comic Sans MS" panose="030F0702030302020204" pitchFamily="66" charset="0"/>
              </a:rPr>
              <a:t>-video.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Nous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finissons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jardinage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Tu</a:t>
            </a:r>
            <a:r>
              <a:rPr lang="en-US" sz="2400" b="1" dirty="0" smtClean="0">
                <a:latin typeface="Comic Sans MS" panose="030F0702030302020204" pitchFamily="66" charset="0"/>
              </a:rPr>
              <a:t> finis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projet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finissent</a:t>
            </a:r>
            <a:r>
              <a:rPr lang="en-US" sz="2400" b="1" dirty="0" smtClean="0">
                <a:latin typeface="Comic Sans MS" panose="030F0702030302020204" pitchFamily="66" charset="0"/>
              </a:rPr>
              <a:t> la discussion.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finit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l’arc-en-ciel</a:t>
            </a:r>
            <a:endParaRPr lang="en-US" sz="2400" b="1" dirty="0" smtClean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Vous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finissez</a:t>
            </a:r>
            <a:r>
              <a:rPr lang="en-US" sz="2400" b="1" dirty="0" smtClean="0">
                <a:latin typeface="Comic Sans MS" panose="030F0702030302020204" pitchFamily="66" charset="0"/>
              </a:rPr>
              <a:t> le travail.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finissent</a:t>
            </a:r>
            <a:r>
              <a:rPr lang="en-US" sz="2400" b="1" dirty="0" smtClean="0">
                <a:latin typeface="Comic Sans MS" panose="030F0702030302020204" pitchFamily="66" charset="0"/>
              </a:rPr>
              <a:t> les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chocolats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David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finit</a:t>
            </a:r>
            <a:r>
              <a:rPr lang="en-US" sz="2400" b="1" dirty="0" smtClean="0">
                <a:latin typeface="Comic Sans MS" panose="030F0702030302020204" pitchFamily="66" charset="0"/>
              </a:rPr>
              <a:t> la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vaisselle</a:t>
            </a:r>
            <a:r>
              <a:rPr lang="en-US" sz="2400" b="1" dirty="0" smtClean="0">
                <a:latin typeface="Comic Sans MS" panose="030F0702030302020204" pitchFamily="66" charset="0"/>
              </a:rPr>
              <a:t>. 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74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9897" y="435429"/>
            <a:ext cx="1111213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Je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mes</a:t>
            </a:r>
            <a:r>
              <a:rPr lang="en-US" sz="2400" b="1" dirty="0" smtClean="0">
                <a:latin typeface="Comic Sans MS" panose="030F0702030302020204" pitchFamily="66" charset="0"/>
              </a:rPr>
              <a:t> devoirs.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Ma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mère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son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repas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smtClean="0">
                <a:latin typeface="Comic Sans MS" panose="030F0702030302020204" pitchFamily="66" charset="0"/>
              </a:rPr>
              <a:t>jeu-vidéo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Nous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jardinage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Tu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projet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la discussion.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l’arc-en-ciel</a:t>
            </a:r>
            <a:endParaRPr lang="en-US" sz="2400" b="1" dirty="0" smtClean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Vous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2400" b="1" dirty="0" smtClean="0">
                <a:latin typeface="Comic Sans MS" panose="030F0702030302020204" pitchFamily="66" charset="0"/>
              </a:rPr>
              <a:t> le travail.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les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chocolats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David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vaisselle</a:t>
            </a:r>
            <a:r>
              <a:rPr lang="en-US" sz="2400" b="1" dirty="0" smtClean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rabicPeriod"/>
            </a:pPr>
            <a:endParaRPr lang="en-US" sz="2400" b="1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endParaRPr lang="en-US" sz="2400" b="1" dirty="0" smtClean="0">
              <a:latin typeface="Comic Sans MS" panose="030F0702030302020204" pitchFamily="66" charset="0"/>
            </a:endParaRP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What do you notice about the endings of the verbs?</a:t>
            </a: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What is the reason for this?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16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9897" y="435429"/>
            <a:ext cx="1111213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Je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mes</a:t>
            </a:r>
            <a:r>
              <a:rPr lang="en-US" sz="2400" b="1" dirty="0" smtClean="0">
                <a:latin typeface="Comic Sans MS" panose="030F0702030302020204" pitchFamily="66" charset="0"/>
              </a:rPr>
              <a:t> devoirs.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Ma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mère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son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repas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jeu</a:t>
            </a:r>
            <a:r>
              <a:rPr lang="en-US" sz="2400" b="1" dirty="0" smtClean="0">
                <a:latin typeface="Comic Sans MS" panose="030F0702030302020204" pitchFamily="66" charset="0"/>
              </a:rPr>
              <a:t>-video.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Nous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jardinage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Tu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projet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la discussion.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l’arc-en-ciel</a:t>
            </a:r>
            <a:endParaRPr lang="en-US" sz="2400" b="1" dirty="0" smtClean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Vous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2400" b="1" dirty="0" smtClean="0">
                <a:latin typeface="Comic Sans MS" panose="030F0702030302020204" pitchFamily="66" charset="0"/>
              </a:rPr>
              <a:t> le travail.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les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chocolats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David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vaisselle</a:t>
            </a:r>
            <a:r>
              <a:rPr lang="en-US" sz="2400" b="1" dirty="0" smtClean="0">
                <a:latin typeface="Comic Sans MS" panose="030F0702030302020204" pitchFamily="66" charset="0"/>
              </a:rPr>
              <a:t>. </a:t>
            </a:r>
          </a:p>
          <a:p>
            <a:endParaRPr lang="en-US" sz="2400" b="1" dirty="0" smtClean="0">
              <a:latin typeface="Comic Sans MS" panose="030F0702030302020204" pitchFamily="66" charset="0"/>
            </a:endParaRP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What do you notice about the endings of the verbs?</a:t>
            </a: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They are not: -e, -</a:t>
            </a:r>
            <a:r>
              <a:rPr lang="en-US" sz="2400" b="1" dirty="0" err="1" smtClean="0">
                <a:latin typeface="Comic Sans MS" panose="030F0702030302020204" pitchFamily="66" charset="0"/>
              </a:rPr>
              <a:t>es</a:t>
            </a:r>
            <a:r>
              <a:rPr lang="en-US" sz="2400" b="1" dirty="0" smtClean="0">
                <a:latin typeface="Comic Sans MS" panose="030F0702030302020204" pitchFamily="66" charset="0"/>
              </a:rPr>
              <a:t>, -e, -e, -</a:t>
            </a:r>
            <a:r>
              <a:rPr lang="en-US" sz="2400" b="1" dirty="0" err="1" smtClean="0">
                <a:latin typeface="Comic Sans MS" panose="030F0702030302020204" pitchFamily="66" charset="0"/>
              </a:rPr>
              <a:t>ons</a:t>
            </a:r>
            <a:r>
              <a:rPr lang="en-US" sz="2400" b="1" dirty="0" smtClean="0">
                <a:latin typeface="Comic Sans MS" panose="030F0702030302020204" pitchFamily="66" charset="0"/>
              </a:rPr>
              <a:t>, -</a:t>
            </a:r>
            <a:r>
              <a:rPr lang="en-US" sz="2400" b="1" dirty="0" err="1" smtClean="0">
                <a:latin typeface="Comic Sans MS" panose="030F0702030302020204" pitchFamily="66" charset="0"/>
              </a:rPr>
              <a:t>ez</a:t>
            </a:r>
            <a:r>
              <a:rPr lang="en-US" sz="2400" b="1" dirty="0" smtClean="0">
                <a:latin typeface="Comic Sans MS" panose="030F0702030302020204" pitchFamily="66" charset="0"/>
              </a:rPr>
              <a:t>, -</a:t>
            </a:r>
            <a:r>
              <a:rPr lang="en-US" sz="2400" b="1" dirty="0" err="1" smtClean="0">
                <a:latin typeface="Comic Sans MS" panose="030F0702030302020204" pitchFamily="66" charset="0"/>
              </a:rPr>
              <a:t>ent</a:t>
            </a:r>
            <a:r>
              <a:rPr lang="en-US" sz="2400" b="1" dirty="0" smtClean="0">
                <a:latin typeface="Comic Sans MS" panose="030F0702030302020204" pitchFamily="66" charset="0"/>
              </a:rPr>
              <a:t>, -</a:t>
            </a:r>
            <a:r>
              <a:rPr lang="en-US" sz="2400" b="1" dirty="0" err="1" smtClean="0">
                <a:latin typeface="Comic Sans MS" panose="030F0702030302020204" pitchFamily="66" charset="0"/>
              </a:rPr>
              <a:t>ent</a:t>
            </a:r>
            <a:endParaRPr lang="en-US" sz="2400" b="1" dirty="0" smtClean="0">
              <a:latin typeface="Comic Sans MS" panose="030F0702030302020204" pitchFamily="66" charset="0"/>
            </a:endParaRP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What is the reason for this?</a:t>
            </a: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It’s not an ‘-</a:t>
            </a:r>
            <a:r>
              <a:rPr lang="en-US" sz="2400" b="1" dirty="0" err="1" smtClean="0">
                <a:latin typeface="Comic Sans MS" panose="030F0702030302020204" pitchFamily="66" charset="0"/>
              </a:rPr>
              <a:t>er</a:t>
            </a:r>
            <a:r>
              <a:rPr lang="en-US" sz="2400" b="1" dirty="0" smtClean="0">
                <a:latin typeface="Comic Sans MS" panose="030F0702030302020204" pitchFamily="66" charset="0"/>
              </a:rPr>
              <a:t>’ verb.</a:t>
            </a: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What type of verb do you think it is?</a:t>
            </a: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It’s an ‘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2400" b="1" dirty="0" smtClean="0">
                <a:latin typeface="Comic Sans MS" panose="030F0702030302020204" pitchFamily="66" charset="0"/>
              </a:rPr>
              <a:t>’ verb.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1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9897" y="435429"/>
            <a:ext cx="111121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How do you know which ending to use when?</a:t>
            </a:r>
          </a:p>
          <a:p>
            <a:endParaRPr lang="en-US" sz="2400" b="1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Je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mes</a:t>
            </a:r>
            <a:r>
              <a:rPr lang="en-US" sz="2400" b="1" dirty="0" smtClean="0">
                <a:latin typeface="Comic Sans MS" panose="030F0702030302020204" pitchFamily="66" charset="0"/>
              </a:rPr>
              <a:t> devoirs.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Ma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mère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son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repas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jeu</a:t>
            </a:r>
            <a:r>
              <a:rPr lang="en-US" sz="2400" b="1" dirty="0" smtClean="0">
                <a:latin typeface="Comic Sans MS" panose="030F0702030302020204" pitchFamily="66" charset="0"/>
              </a:rPr>
              <a:t>-video.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Nous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jardinage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Tu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projet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Ils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la discussion.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l’arc-en-ciel</a:t>
            </a:r>
            <a:endParaRPr lang="en-US" sz="2400" b="1" dirty="0" smtClean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Vous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2400" b="1" dirty="0" smtClean="0">
                <a:latin typeface="Comic Sans MS" panose="030F0702030302020204" pitchFamily="66" charset="0"/>
              </a:rPr>
              <a:t> le travail.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Elles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les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chocolats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David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vaisselle</a:t>
            </a:r>
            <a:r>
              <a:rPr lang="en-US" sz="2400" b="1" dirty="0" smtClean="0">
                <a:latin typeface="Comic Sans MS" panose="030F0702030302020204" pitchFamily="66" charset="0"/>
              </a:rPr>
              <a:t>. 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9897" y="435429"/>
            <a:ext cx="1111213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How do you know which ending to use when?</a:t>
            </a:r>
          </a:p>
          <a:p>
            <a:endParaRPr lang="en-US" sz="2400" b="1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mes</a:t>
            </a:r>
            <a:r>
              <a:rPr lang="en-US" sz="2400" b="1" dirty="0" smtClean="0">
                <a:latin typeface="Comic Sans MS" panose="030F0702030302020204" pitchFamily="66" charset="0"/>
              </a:rPr>
              <a:t> devoirs.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 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mère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son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repas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jeu</a:t>
            </a:r>
            <a:r>
              <a:rPr lang="en-US" sz="2400" b="1" dirty="0" smtClean="0">
                <a:latin typeface="Comic Sans MS" panose="030F0702030302020204" pitchFamily="66" charset="0"/>
              </a:rPr>
              <a:t>-video.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jardinage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 le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projet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la discussion.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l’arc-en-ciel</a:t>
            </a:r>
            <a:endParaRPr lang="en-US" sz="2400" b="1" dirty="0" smtClean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2400" b="1" dirty="0" smtClean="0">
                <a:latin typeface="Comic Sans MS" panose="030F0702030302020204" pitchFamily="66" charset="0"/>
              </a:rPr>
              <a:t> le travail.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2400" b="1" dirty="0" smtClean="0">
                <a:latin typeface="Comic Sans MS" panose="030F0702030302020204" pitchFamily="66" charset="0"/>
              </a:rPr>
              <a:t> les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chocolats</a:t>
            </a:r>
            <a:r>
              <a:rPr lang="en-US" sz="24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b="1" dirty="0">
                <a:latin typeface="Comic Sans MS" panose="030F0702030302020204" pitchFamily="66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David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2400" b="1" dirty="0" smtClean="0">
                <a:latin typeface="Comic Sans MS" panose="030F0702030302020204" pitchFamily="66" charset="0"/>
              </a:rPr>
              <a:t> la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vaisselle</a:t>
            </a:r>
            <a:r>
              <a:rPr lang="en-US" sz="2400" b="1" dirty="0" smtClean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AutoNum type="arabicPeriod"/>
            </a:pPr>
            <a:endParaRPr lang="en-US" sz="2400" b="1" dirty="0">
              <a:latin typeface="Comic Sans MS" panose="030F0702030302020204" pitchFamily="66" charset="0"/>
            </a:endParaRP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It depends on who is doing the action: 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je, 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il</a:t>
            </a:r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, elle, nous, vous, ils, elle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7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464" y="832104"/>
            <a:ext cx="11908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fin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			</a:t>
            </a:r>
            <a:r>
              <a:rPr lang="en-US" sz="3600" b="1" dirty="0" smtClean="0">
                <a:latin typeface="Comic Sans MS" panose="030F0702030302020204" pitchFamily="66" charset="0"/>
              </a:rPr>
              <a:t>-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am finishing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			</a:t>
            </a:r>
            <a:r>
              <a:rPr lang="en-US" sz="3600" b="1" dirty="0" smtClean="0">
                <a:latin typeface="Comic Sans MS" panose="030F0702030302020204" pitchFamily="66" charset="0"/>
              </a:rPr>
              <a:t>-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you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you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are finishing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il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	</a:t>
            </a:r>
            <a:r>
              <a:rPr lang="en-US" sz="3600" b="1" dirty="0" smtClean="0">
                <a:latin typeface="Comic Sans MS" panose="030F0702030302020204" pitchFamily="66" charset="0"/>
              </a:rPr>
              <a:t>-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he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he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is finishing</a:t>
            </a: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she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she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is finishing</a:t>
            </a: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 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we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we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are</a:t>
            </a:r>
            <a:r>
              <a:rPr lang="en-US" sz="3600" b="1" dirty="0" smtClean="0"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finishing</a:t>
            </a: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 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you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you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are finishing</a:t>
            </a:r>
            <a:endParaRPr lang="en-US" sz="3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they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they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are</a:t>
            </a:r>
            <a:r>
              <a:rPr lang="en-US" sz="3600" b="1" dirty="0" smtClean="0">
                <a:latin typeface="Comic Sans MS" panose="030F0702030302020204" pitchFamily="66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finishing</a:t>
            </a:r>
            <a:endParaRPr lang="en-US" sz="3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 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they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 </a:t>
            </a:r>
            <a:r>
              <a:rPr lang="en-US" sz="3600" b="1" dirty="0" smtClean="0">
                <a:latin typeface="Comic Sans MS" panose="030F0702030302020204" pitchFamily="66" charset="0"/>
              </a:rPr>
              <a:t>/ 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they 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are finishing</a:t>
            </a:r>
            <a:endParaRPr lang="en-GB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88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9776" y="1033272"/>
            <a:ext cx="6976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	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3600" b="1" dirty="0" smtClean="0">
                <a:latin typeface="Comic Sans MS" panose="030F0702030302020204" pitchFamily="66" charset="0"/>
              </a:rPr>
              <a:t>	</a:t>
            </a:r>
            <a:endParaRPr lang="en-US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il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GB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65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8309" y="818647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866823"/>
              </p:ext>
            </p:extLst>
          </p:nvPr>
        </p:nvGraphicFramePr>
        <p:xfrm>
          <a:off x="618309" y="2008256"/>
          <a:ext cx="11025052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603862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989679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505431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(friend)</a:t>
                      </a:r>
                      <a:endParaRPr lang="en-GB" sz="14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(friend)</a:t>
                      </a:r>
                      <a:endParaRPr lang="en-GB" sz="14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baseline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(friends/formal)</a:t>
                      </a:r>
                      <a:endParaRPr lang="en-GB" sz="14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(friends/formal)</a:t>
                      </a:r>
                      <a:endParaRPr lang="en-GB" sz="14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en-GB" sz="1400" b="1" dirty="0" smtClean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(feminine)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(feminine)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1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278" y="586410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97252"/>
              </p:ext>
            </p:extLst>
          </p:nvPr>
        </p:nvGraphicFramePr>
        <p:xfrm>
          <a:off x="680277" y="1534674"/>
          <a:ext cx="7310783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3062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3637721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99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278" y="586410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97252"/>
              </p:ext>
            </p:extLst>
          </p:nvPr>
        </p:nvGraphicFramePr>
        <p:xfrm>
          <a:off x="680277" y="1534674"/>
          <a:ext cx="7310783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3062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3637721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28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638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278" y="586410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32676"/>
              </p:ext>
            </p:extLst>
          </p:nvPr>
        </p:nvGraphicFramePr>
        <p:xfrm>
          <a:off x="680277" y="1534674"/>
          <a:ext cx="7310783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3062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3637721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41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833" t="10000" r="19333" b="10740"/>
          <a:stretch/>
        </p:blipFill>
        <p:spPr>
          <a:xfrm>
            <a:off x="335280" y="179197"/>
            <a:ext cx="11734800" cy="654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1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7402" t="14663" r="17451" b="4989"/>
          <a:stretch/>
        </p:blipFill>
        <p:spPr>
          <a:xfrm>
            <a:off x="191590" y="141561"/>
            <a:ext cx="11878490" cy="66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131" y="348343"/>
            <a:ext cx="120352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Select the right verb for each sentence: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mon livre.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leur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sac.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Michel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coca.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	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docteurs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(NHS)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équipiers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ez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la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voiture</a:t>
            </a:r>
            <a:r>
              <a:rPr lang="en-US" sz="3200" b="1" dirty="0" smtClean="0">
                <a:latin typeface="Comic Sans MS" panose="030F0702030302020204" pitchFamily="66" charset="0"/>
              </a:rPr>
              <a:t> avec des valises.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Marie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pendant le ‘lockdown’.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ons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courses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ses</a:t>
            </a:r>
            <a:r>
              <a:rPr lang="en-US" sz="3200" b="1" dirty="0" smtClean="0">
                <a:latin typeface="Comic Sans MS" panose="030F0702030302020204" pitchFamily="66" charset="0"/>
              </a:rPr>
              <a:t> parents.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08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131" y="348343"/>
            <a:ext cx="120352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Select the right verb for each sentence: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mon livre.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leur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sac.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Michel </a:t>
            </a:r>
            <a:r>
              <a:rPr lang="en-US" sz="3200" b="1" strike="sngStrike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strike="sngStrike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coca.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	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docteurs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(NHS)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équipiers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ez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la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voiture</a:t>
            </a:r>
            <a:r>
              <a:rPr lang="en-US" sz="3200" b="1" dirty="0" smtClean="0">
                <a:latin typeface="Comic Sans MS" panose="030F0702030302020204" pitchFamily="66" charset="0"/>
              </a:rPr>
              <a:t> avec des valises.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Marie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pendant le ‘lockdown’.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ons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courses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 </a:t>
            </a:r>
            <a:r>
              <a:rPr lang="en-US" sz="3200" b="1" strike="sngStrike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strike="sngStrike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/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ses</a:t>
            </a:r>
            <a:r>
              <a:rPr lang="en-US" sz="3200" b="1" dirty="0" smtClean="0">
                <a:latin typeface="Comic Sans MS" panose="030F0702030302020204" pitchFamily="66" charset="0"/>
              </a:rPr>
              <a:t> parents.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5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48343"/>
            <a:ext cx="1227037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Now note the verb in the infinitive: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mon livre.				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leur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200" b="1" dirty="0" smtClean="0">
                <a:latin typeface="Comic Sans MS" panose="030F0702030302020204" pitchFamily="66" charset="0"/>
              </a:rPr>
              <a:t>.	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sac.			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Michel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coca.			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	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docteurs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(NHS)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équipiers</a:t>
            </a:r>
            <a:r>
              <a:rPr lang="en-US" sz="3200" b="1" dirty="0" smtClean="0">
                <a:latin typeface="Comic Sans MS" panose="030F0702030302020204" pitchFamily="66" charset="0"/>
              </a:rPr>
              <a:t>.	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la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voiture</a:t>
            </a:r>
            <a:r>
              <a:rPr lang="en-US" sz="3200" b="1" dirty="0" smtClean="0">
                <a:latin typeface="Comic Sans MS" panose="030F0702030302020204" pitchFamily="66" charset="0"/>
              </a:rPr>
              <a:t> avec des valises. 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Marie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pendant le ‘lockdown’. 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courses					_______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ses</a:t>
            </a:r>
            <a:r>
              <a:rPr lang="en-US" sz="3200" b="1" dirty="0" smtClean="0">
                <a:latin typeface="Comic Sans MS" panose="030F0702030302020204" pitchFamily="66" charset="0"/>
              </a:rPr>
              <a:t> parents. 						_______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57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348343"/>
            <a:ext cx="10789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Now note the verb in the infinitive: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mon livre.							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leur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200" b="1" dirty="0" smtClean="0">
                <a:latin typeface="Comic Sans MS" panose="030F0702030302020204" pitchFamily="66" charset="0"/>
              </a:rPr>
              <a:t>.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sac.	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Michel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coca.	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	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docteurs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(NHS)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équipiers</a:t>
            </a:r>
            <a:r>
              <a:rPr lang="en-US" sz="3200" b="1" dirty="0" smtClean="0">
                <a:latin typeface="Comic Sans MS" panose="030F0702030302020204" pitchFamily="66" charset="0"/>
              </a:rPr>
              <a:t>.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la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voiture</a:t>
            </a:r>
            <a:r>
              <a:rPr lang="en-US" sz="3200" b="1" dirty="0" smtClean="0">
                <a:latin typeface="Comic Sans MS" panose="030F0702030302020204" pitchFamily="66" charset="0"/>
              </a:rPr>
              <a:t> avec des valises. 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Marie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pendant le ‘lockdown’. 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courses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ses</a:t>
            </a:r>
            <a:r>
              <a:rPr lang="en-US" sz="3200" b="1" dirty="0" smtClean="0">
                <a:latin typeface="Comic Sans MS" panose="030F0702030302020204" pitchFamily="66" charset="0"/>
              </a:rPr>
              <a:t> parents. 				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58103" y="1333228"/>
            <a:ext cx="252548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68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348343"/>
            <a:ext cx="10789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Now note the verb in the infinitive: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mon livre.							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leur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200" b="1" dirty="0" smtClean="0">
                <a:latin typeface="Comic Sans MS" panose="030F0702030302020204" pitchFamily="66" charset="0"/>
              </a:rPr>
              <a:t>.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sac.	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Michel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coca.	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	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docteurs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(NHS)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équipiers</a:t>
            </a:r>
            <a:r>
              <a:rPr lang="en-US" sz="3200" b="1" dirty="0" smtClean="0">
                <a:latin typeface="Comic Sans MS" panose="030F0702030302020204" pitchFamily="66" charset="0"/>
              </a:rPr>
              <a:t>.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la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voiture</a:t>
            </a:r>
            <a:r>
              <a:rPr lang="en-US" sz="3200" b="1" dirty="0" smtClean="0">
                <a:latin typeface="Comic Sans MS" panose="030F0702030302020204" pitchFamily="66" charset="0"/>
              </a:rPr>
              <a:t> avec des valises. 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Marie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pendant le ‘lockdown’. 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courses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ses</a:t>
            </a:r>
            <a:r>
              <a:rPr lang="en-US" sz="3200" b="1" dirty="0" smtClean="0">
                <a:latin typeface="Comic Sans MS" panose="030F0702030302020204" pitchFamily="66" charset="0"/>
              </a:rPr>
              <a:t> parents. 				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58103" y="1333228"/>
            <a:ext cx="252548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</a:p>
          <a:p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95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879606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919513"/>
              </p:ext>
            </p:extLst>
          </p:nvPr>
        </p:nvGraphicFramePr>
        <p:xfrm>
          <a:off x="705394" y="2008256"/>
          <a:ext cx="10877005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617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499360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725783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891245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fr-FR" sz="2100" b="1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fr-FR" sz="2100" b="1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fr-FR" sz="2100" b="1" baseline="0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fr-FR" sz="2100" b="1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68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348343"/>
            <a:ext cx="10789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Now note the verb in the infinitive: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mon livre.							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leur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déjeuner</a:t>
            </a:r>
            <a:r>
              <a:rPr lang="en-US" sz="3200" b="1" dirty="0" smtClean="0">
                <a:latin typeface="Comic Sans MS" panose="030F0702030302020204" pitchFamily="66" charset="0"/>
              </a:rPr>
              <a:t>.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sac.	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Michel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 coca.	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	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docteurs</a:t>
            </a: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(NHS)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équipiers</a:t>
            </a:r>
            <a:r>
              <a:rPr lang="en-US" sz="3200" b="1" dirty="0" smtClean="0">
                <a:latin typeface="Comic Sans MS" panose="030F0702030302020204" pitchFamily="66" charset="0"/>
              </a:rPr>
              <a:t>.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la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voiture</a:t>
            </a:r>
            <a:r>
              <a:rPr lang="en-US" sz="3200" b="1" dirty="0" smtClean="0">
                <a:latin typeface="Comic Sans MS" panose="030F0702030302020204" pitchFamily="66" charset="0"/>
              </a:rPr>
              <a:t> avec des valises. 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Marie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pendant le ‘lockdown’. 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les courses					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 	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ses</a:t>
            </a:r>
            <a:r>
              <a:rPr lang="en-US" sz="3200" b="1" dirty="0" smtClean="0">
                <a:latin typeface="Comic Sans MS" panose="030F0702030302020204" pitchFamily="66" charset="0"/>
              </a:rPr>
              <a:t> parents. 				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10354" y="1333228"/>
            <a:ext cx="252548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3440" y="636543"/>
            <a:ext cx="6531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choose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fill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(up)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/clap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gain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obey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punish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feed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nourrish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maigr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lose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build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construct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9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0651" y="1010194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5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GB" sz="5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3317966" y="1075508"/>
            <a:ext cx="931817" cy="792701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490651" y="2346959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1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0651" y="1010194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5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endParaRPr lang="en-GB" sz="5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3317966" y="1075508"/>
            <a:ext cx="931817" cy="792701"/>
          </a:xfrm>
          <a:prstGeom prst="mathMultiply">
            <a:avLst/>
          </a:prstGeom>
          <a:solidFill>
            <a:srgbClr val="7030A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490651" y="2346959"/>
            <a:ext cx="2159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endParaRPr lang="en-GB" sz="54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Plus 4"/>
          <p:cNvSpPr/>
          <p:nvPr/>
        </p:nvSpPr>
        <p:spPr>
          <a:xfrm>
            <a:off x="3413760" y="2346959"/>
            <a:ext cx="992777" cy="923330"/>
          </a:xfrm>
          <a:prstGeom prst="mathPlu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39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3920" y="818607"/>
            <a:ext cx="21510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</a:p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40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40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40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US" sz="40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endParaRPr lang="en-US" sz="40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 </a:t>
            </a:r>
            <a:endParaRPr lang="en-US" sz="40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4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GB" sz="4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6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9776" y="1033272"/>
            <a:ext cx="6976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	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3600" b="1" dirty="0" smtClean="0">
                <a:latin typeface="Comic Sans MS" panose="030F0702030302020204" pitchFamily="66" charset="0"/>
              </a:rPr>
              <a:t>	</a:t>
            </a:r>
            <a:endParaRPr lang="en-US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il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endParaRPr lang="en-US" sz="3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GB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64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9776" y="1033272"/>
            <a:ext cx="6976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je 	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3600" b="1" dirty="0" smtClean="0">
                <a:latin typeface="Comic Sans MS" panose="030F0702030302020204" pitchFamily="66" charset="0"/>
              </a:rPr>
              <a:t>	</a:t>
            </a:r>
            <a:endParaRPr lang="en-US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tu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il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 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nous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US" sz="36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vous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ils </a:t>
            </a:r>
            <a:r>
              <a:rPr lang="en-US" sz="3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elles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	</a:t>
            </a:r>
            <a:r>
              <a:rPr lang="en-US" sz="3600" b="1" dirty="0" smtClean="0">
                <a:latin typeface="Comic Sans MS" panose="030F0702030302020204" pitchFamily="66" charset="0"/>
              </a:rPr>
              <a:t>-		</a:t>
            </a:r>
            <a:r>
              <a:rPr lang="en-US" sz="3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GB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72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5076" y="1422696"/>
            <a:ext cx="6531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choose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fill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(up)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/clap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gain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obey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punish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feed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nourrish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maigr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lose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build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construct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17" y="1422696"/>
            <a:ext cx="55821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1. Je _______ 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Elle ______ </a:t>
            </a:r>
            <a:r>
              <a:rPr lang="en-US" sz="3200" b="1" dirty="0" smtClean="0">
                <a:latin typeface="Comic Sans MS" panose="030F0702030302020204" pitchFamily="66" charset="0"/>
              </a:rPr>
              <a:t>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Ils _______ </a:t>
            </a:r>
            <a:r>
              <a:rPr lang="en-US" sz="3200" b="1" dirty="0" smtClean="0">
                <a:latin typeface="Comic Sans MS" panose="030F0702030302020204" pitchFamily="66" charset="0"/>
              </a:rPr>
              <a:t>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Tu</a:t>
            </a:r>
            <a:r>
              <a:rPr lang="en-US" sz="3200" b="1" dirty="0" smtClean="0">
                <a:latin typeface="Comic Sans MS" panose="030F0702030302020204" pitchFamily="66" charset="0"/>
              </a:rPr>
              <a:t>  ______ </a:t>
            </a:r>
            <a:r>
              <a:rPr lang="en-US" sz="3200" b="1" dirty="0" smtClean="0">
                <a:latin typeface="Comic Sans MS" panose="030F0702030302020204" pitchFamily="66" charset="0"/>
              </a:rPr>
              <a:t>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J’________ </a:t>
            </a:r>
            <a:r>
              <a:rPr lang="en-US" sz="3200" b="1" dirty="0" smtClean="0">
                <a:latin typeface="Comic Sans MS" panose="030F0702030302020204" pitchFamily="66" charset="0"/>
              </a:rPr>
              <a:t>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Vous ______</a:t>
            </a:r>
            <a:r>
              <a:rPr lang="en-US" sz="3200" b="1" dirty="0" smtClean="0">
                <a:latin typeface="Comic Sans MS" panose="030F0702030302020204" pitchFamily="66" charset="0"/>
              </a:rPr>
              <a:t> 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maigr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Elles _____</a:t>
            </a:r>
            <a:r>
              <a:rPr lang="en-US" sz="3200" b="1" dirty="0" smtClean="0">
                <a:latin typeface="Comic Sans MS" panose="030F0702030302020204" pitchFamily="66" charset="0"/>
              </a:rPr>
              <a:t> 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Nous ______</a:t>
            </a:r>
            <a:r>
              <a:rPr lang="en-US" sz="3200" b="1" dirty="0" smtClean="0">
                <a:latin typeface="Comic Sans MS" panose="030F0702030302020204" pitchFamily="66" charset="0"/>
              </a:rPr>
              <a:t> 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Il _______</a:t>
            </a:r>
            <a:r>
              <a:rPr lang="en-US" sz="3200" b="1" dirty="0" smtClean="0">
                <a:latin typeface="Comic Sans MS" panose="030F0702030302020204" pitchFamily="66" charset="0"/>
              </a:rPr>
              <a:t> 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10.Nous ______</a:t>
            </a:r>
            <a:r>
              <a:rPr lang="en-US" sz="3200" b="1" dirty="0" smtClean="0">
                <a:latin typeface="Comic Sans MS" panose="030F0702030302020204" pitchFamily="66" charset="0"/>
              </a:rPr>
              <a:t> (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)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343" y="99257"/>
            <a:ext cx="9910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Change the ending of each verb to match the person doing the action and put into English: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45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65076" y="1422696"/>
            <a:ext cx="6531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choose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fill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(up)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/clap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gain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obey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punish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feed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nourrish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maigr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lose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build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construct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17" y="1422696"/>
            <a:ext cx="55821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1. Je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Ils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</a:t>
            </a:r>
            <a:r>
              <a:rPr lang="fr-FR" sz="3200" b="1" dirty="0" smtClean="0">
                <a:latin typeface="Comic Sans MS" panose="030F0702030302020204" pitchFamily="66" charset="0"/>
              </a:rPr>
              <a:t>Tu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fr-FR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Vous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maigr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Elles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Nous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Il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343" y="99257"/>
            <a:ext cx="9910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Change the ending of each verb to match the person doing the action and put into English: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19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33852" y="1254852"/>
            <a:ext cx="6531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choose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fill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(up)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/clap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gain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obey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punish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feed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nourrish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maigr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lose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build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construct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549" y="1254852"/>
            <a:ext cx="498130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1. I obey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She builds</a:t>
            </a:r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They punish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You choose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I feed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You applaud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They invest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We build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He finishes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 We gain weight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343" y="99257"/>
            <a:ext cx="11643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Put the English phrases into French, adapting the verbs correctly: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7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2481" y="1062487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563900"/>
              </p:ext>
            </p:extLst>
          </p:nvPr>
        </p:nvGraphicFramePr>
        <p:xfrm>
          <a:off x="792481" y="2008256"/>
          <a:ext cx="10911840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82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612571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917371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508070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  <a:r>
                        <a:rPr lang="en-US" sz="2100" b="1" strike="noStrike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hey</a:t>
                      </a:r>
                      <a:r>
                        <a:rPr lang="en-US" sz="2100" b="1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strike="noStrike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(feminine)</a:t>
                      </a:r>
                      <a:endParaRPr lang="en-GB" sz="2100" b="1" strike="noStrike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(friends/formal)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(friends/formal)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(feminine)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701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6370" y="1254852"/>
            <a:ext cx="65314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finish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choose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rempl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fill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(up)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/clap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gain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obey</a:t>
            </a:r>
            <a:endParaRPr lang="fr-FR" sz="32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punish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feed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(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nourrish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maigr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lose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weight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fr-FR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ir		to 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build</a:t>
            </a:r>
            <a:r>
              <a:rPr lang="fr-FR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/</a:t>
            </a:r>
            <a:r>
              <a:rPr lang="fr-FR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construct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549" y="1254852"/>
            <a:ext cx="550382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1.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obé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2. Elle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3. Ils/Elles 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pun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4.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Tu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fr-FR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fr-FR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fr-FR" sz="2800" b="1" dirty="0" smtClean="0">
                <a:latin typeface="Comic Sans MS" panose="030F0702030302020204" pitchFamily="66" charset="0"/>
              </a:rPr>
              <a:t>/</a:t>
            </a:r>
            <a:r>
              <a:rPr lang="en-US" sz="2800" b="1" dirty="0" smtClean="0">
                <a:latin typeface="Comic Sans MS" panose="030F0702030302020204" pitchFamily="66" charset="0"/>
              </a:rPr>
              <a:t>Vous </a:t>
            </a:r>
            <a:r>
              <a:rPr lang="fr-FR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chois</a:t>
            </a:r>
            <a:r>
              <a:rPr lang="fr-FR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endParaRPr lang="fr-FR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Je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nourr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6. </a:t>
            </a:r>
            <a:r>
              <a:rPr lang="en-US" sz="2400" b="1" dirty="0" err="1" smtClean="0">
                <a:latin typeface="Comic Sans MS" panose="030F0702030302020204" pitchFamily="66" charset="0"/>
              </a:rPr>
              <a:t>Tu</a:t>
            </a:r>
            <a:r>
              <a:rPr lang="en-US" sz="2400" b="1" dirty="0" smtClean="0">
                <a:latin typeface="Comic Sans MS" panose="030F0702030302020204" pitchFamily="66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</a:t>
            </a:r>
            <a:r>
              <a:rPr lang="en-US" sz="2400" b="1" dirty="0" smtClean="0">
                <a:latin typeface="Comic Sans MS" panose="030F0702030302020204" pitchFamily="66" charset="0"/>
              </a:rPr>
              <a:t>/</a:t>
            </a:r>
            <a:r>
              <a:rPr lang="en-US" sz="2400" b="1" dirty="0" smtClean="0">
                <a:latin typeface="Comic Sans MS" panose="030F0702030302020204" pitchFamily="66" charset="0"/>
              </a:rPr>
              <a:t>Vous </a:t>
            </a:r>
            <a:r>
              <a:rPr lang="en-US" sz="24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applaud</a:t>
            </a:r>
            <a:r>
              <a:rPr lang="en-US" sz="24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endParaRPr lang="en-US" sz="24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7. Ils/Elles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invest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8. 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bât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9. Il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fin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it</a:t>
            </a:r>
            <a:endParaRPr lang="en-US" sz="3200" b="1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10.Nous </a:t>
            </a:r>
            <a:r>
              <a:rPr lang="en-US" sz="32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gross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endParaRPr lang="en-GB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343" y="99257"/>
            <a:ext cx="11643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Put the English phrases into French, adapting the verbs correctly: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20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033569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1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360953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8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033569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80506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sommes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4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49488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76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80506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sommes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2481" y="801230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925661"/>
              </p:ext>
            </p:extLst>
          </p:nvPr>
        </p:nvGraphicFramePr>
        <p:xfrm>
          <a:off x="792481" y="2008256"/>
          <a:ext cx="10911840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82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612571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917371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508070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</a:t>
                      </a:r>
                      <a:r>
                        <a:rPr lang="en-US" sz="2100" b="1" strike="noStrike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hey</a:t>
                      </a:r>
                      <a:r>
                        <a:rPr lang="en-US" sz="2100" b="1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strike="noStrike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strike="noStrike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(feminine)</a:t>
                      </a:r>
                      <a:endParaRPr lang="en-GB" sz="2100" b="1" strike="noStrike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2100" b="1" dirty="0" smtClean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2100" b="1" dirty="0" smtClean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(friends/formal)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kumimoji="0" lang="en-US" sz="2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jou</a:t>
                      </a:r>
                      <a:r>
                        <a:rPr kumimoji="0" lang="en-US" sz="2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</a:t>
                      </a:r>
                      <a:endParaRPr kumimoji="0" lang="en-GB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kumimoji="0" lang="en-US" sz="2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jou</a:t>
                      </a:r>
                      <a:r>
                        <a:rPr kumimoji="0" lang="en-US" sz="21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</a:t>
                      </a:r>
                      <a:endParaRPr kumimoji="0" lang="en-GB" sz="2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j’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2100" b="1" dirty="0" smtClean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(friends/formal)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2100" b="1" dirty="0" smtClean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(feminine)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3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4208" y="1088612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034208" y="2008256"/>
          <a:ext cx="8238256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am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2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4208" y="1097321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034208" y="2008256"/>
          <a:ext cx="8238256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am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sommes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8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143" y="1018944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17548"/>
              </p:ext>
            </p:extLst>
          </p:nvPr>
        </p:nvGraphicFramePr>
        <p:xfrm>
          <a:off x="653143" y="2008256"/>
          <a:ext cx="10772503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417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334379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736017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636690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feminine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am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baseline="0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feminine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2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friends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/</a:t>
                      </a:r>
                      <a:r>
                        <a:rPr lang="fr-FR" sz="1400" b="1" baseline="0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formal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0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 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r>
                        <a:rPr lang="fr-FR" sz="14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friends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/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formal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54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143" y="1018944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275985"/>
              </p:ext>
            </p:extLst>
          </p:nvPr>
        </p:nvGraphicFramePr>
        <p:xfrm>
          <a:off x="653143" y="2008256"/>
          <a:ext cx="10772503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417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334379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736017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636690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feminine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j’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am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baseline="0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feminine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(masculine)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 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2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friends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/</a:t>
                      </a:r>
                      <a:r>
                        <a:rPr lang="fr-FR" sz="1400" b="1" baseline="0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formal</a:t>
                      </a:r>
                      <a:r>
                        <a:rPr lang="fr-FR" sz="14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0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 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r>
                        <a:rPr lang="fr-FR" sz="14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(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friends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/</a:t>
                      </a:r>
                      <a:r>
                        <a:rPr lang="fr-FR" sz="1400" b="1" noProof="0" dirty="0" err="1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formal</a:t>
                      </a:r>
                      <a:r>
                        <a:rPr lang="fr-FR" sz="14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)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549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7746</TotalTime>
  <Words>2241</Words>
  <Application>Microsoft Office PowerPoint</Application>
  <PresentationFormat>Widescreen</PresentationFormat>
  <Paragraphs>912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Cooper</dc:creator>
  <cp:lastModifiedBy>S Cooper</cp:lastModifiedBy>
  <cp:revision>31</cp:revision>
  <dcterms:created xsi:type="dcterms:W3CDTF">2020-06-30T18:16:50Z</dcterms:created>
  <dcterms:modified xsi:type="dcterms:W3CDTF">2020-07-06T03:23:13Z</dcterms:modified>
</cp:coreProperties>
</file>