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79" r:id="rId4"/>
    <p:sldId id="276" r:id="rId5"/>
    <p:sldId id="261" r:id="rId6"/>
    <p:sldId id="280" r:id="rId7"/>
    <p:sldId id="277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78" r:id="rId22"/>
    <p:sldId id="295" r:id="rId23"/>
    <p:sldId id="296" r:id="rId24"/>
    <p:sldId id="29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44" autoAdjust="0"/>
    <p:restoredTop sz="94660"/>
  </p:normalViewPr>
  <p:slideViewPr>
    <p:cSldViewPr snapToGrid="0">
      <p:cViewPr varScale="1">
        <p:scale>
          <a:sx n="77" d="100"/>
          <a:sy n="77" d="100"/>
        </p:scale>
        <p:origin x="77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498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208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607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368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527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440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213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187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01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532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46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C9AFD-8779-444D-8320-2FAD3A3503C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D8399-3F5E-4590-A215-BDCF16BC6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54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12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3.jpeg"/><Relationship Id="rId10" Type="http://schemas.openxmlformats.org/officeDocument/2006/relationships/image" Target="../media/image16.pn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12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3.jpeg"/><Relationship Id="rId10" Type="http://schemas.openxmlformats.org/officeDocument/2006/relationships/image" Target="../media/image16.pn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12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3.jpeg"/><Relationship Id="rId10" Type="http://schemas.openxmlformats.org/officeDocument/2006/relationships/image" Target="../media/image16.pn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12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3.jpeg"/><Relationship Id="rId10" Type="http://schemas.openxmlformats.org/officeDocument/2006/relationships/image" Target="../media/image16.pn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12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3.jpeg"/><Relationship Id="rId10" Type="http://schemas.openxmlformats.org/officeDocument/2006/relationships/image" Target="../media/image16.pn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4325" y="314325"/>
            <a:ext cx="117633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err="1" smtClean="0">
                <a:latin typeface="Comic Sans MS" panose="030F0702030302020204" pitchFamily="66" charset="0"/>
              </a:rPr>
              <a:t>lundi</a:t>
            </a:r>
            <a:r>
              <a:rPr lang="en-US" sz="3600" b="1" u="sng" dirty="0" smtClean="0">
                <a:latin typeface="Comic Sans MS" panose="030F0702030302020204" pitchFamily="66" charset="0"/>
              </a:rPr>
              <a:t>, </a:t>
            </a:r>
            <a:r>
              <a:rPr lang="en-US" sz="3600" b="1" u="sng" dirty="0" err="1" smtClean="0">
                <a:latin typeface="Comic Sans MS" panose="030F0702030302020204" pitchFamily="66" charset="0"/>
              </a:rPr>
              <a:t>vingt-deux</a:t>
            </a:r>
            <a:r>
              <a:rPr lang="en-US" sz="3600" b="1" u="sng" dirty="0" smtClean="0">
                <a:latin typeface="Comic Sans MS" panose="030F0702030302020204" pitchFamily="66" charset="0"/>
              </a:rPr>
              <a:t> </a:t>
            </a:r>
            <a:r>
              <a:rPr lang="en-US" sz="3600" b="1" u="sng" dirty="0" err="1" smtClean="0">
                <a:latin typeface="Comic Sans MS" panose="030F0702030302020204" pitchFamily="66" charset="0"/>
              </a:rPr>
              <a:t>juin</a:t>
            </a:r>
            <a:endParaRPr lang="en-US" sz="3600" b="1" u="sng" dirty="0" smtClean="0">
              <a:latin typeface="Comic Sans MS" panose="030F0702030302020204" pitchFamily="66" charset="0"/>
            </a:endParaRPr>
          </a:p>
          <a:p>
            <a:endParaRPr lang="en-US" sz="3600" b="1" u="sng" dirty="0">
              <a:latin typeface="Comic Sans MS" panose="030F0702030302020204" pitchFamily="66" charset="0"/>
            </a:endParaRPr>
          </a:p>
          <a:p>
            <a:r>
              <a:rPr lang="en-US" sz="3600" b="1" u="sng" dirty="0" err="1" smtClean="0">
                <a:latin typeface="Comic Sans MS" panose="030F0702030302020204" pitchFamily="66" charset="0"/>
              </a:rPr>
              <a:t>L’Objectif</a:t>
            </a:r>
            <a:r>
              <a:rPr lang="en-US" sz="3600" b="1" u="sng" dirty="0" smtClean="0">
                <a:latin typeface="Comic Sans MS" panose="030F0702030302020204" pitchFamily="66" charset="0"/>
              </a:rPr>
              <a:t>:</a:t>
            </a:r>
          </a:p>
          <a:p>
            <a:pPr marL="571500" indent="-571500">
              <a:buFontTx/>
              <a:buChar char="-"/>
            </a:pPr>
            <a:r>
              <a:rPr lang="en-US" sz="3600" b="1" dirty="0" err="1" smtClean="0">
                <a:latin typeface="Comic Sans MS" panose="030F0702030302020204" pitchFamily="66" charset="0"/>
              </a:rPr>
              <a:t>utiliser</a:t>
            </a:r>
            <a:r>
              <a:rPr lang="en-US" sz="3600" b="1" dirty="0" smtClean="0">
                <a:latin typeface="Comic Sans MS" panose="030F0702030302020204" pitchFamily="66" charset="0"/>
              </a:rPr>
              <a:t> la question: </a:t>
            </a:r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</a:t>
            </a:r>
          </a:p>
          <a:p>
            <a:pPr marL="571500" indent="-571500">
              <a:buFontTx/>
              <a:buChar char="-"/>
            </a:pPr>
            <a:r>
              <a:rPr lang="en-US" sz="3600" b="1" dirty="0" err="1" smtClean="0">
                <a:latin typeface="Comic Sans MS" panose="030F0702030302020204" pitchFamily="66" charset="0"/>
              </a:rPr>
              <a:t>nommer</a:t>
            </a:r>
            <a:r>
              <a:rPr lang="en-US" sz="3600" b="1" dirty="0" smtClean="0">
                <a:latin typeface="Comic Sans MS" panose="030F0702030302020204" pitchFamily="66" charset="0"/>
              </a:rPr>
              <a:t> le temps</a:t>
            </a:r>
          </a:p>
          <a:p>
            <a:pPr marL="571500" indent="-571500">
              <a:buFontTx/>
              <a:buChar char="-"/>
            </a:pPr>
            <a:r>
              <a:rPr lang="en-US" sz="3600" b="1" dirty="0" err="1" smtClean="0">
                <a:latin typeface="Comic Sans MS" panose="030F0702030302020204" pitchFamily="66" charset="0"/>
              </a:rPr>
              <a:t>lier</a:t>
            </a:r>
            <a:r>
              <a:rPr lang="en-US" sz="3600" b="1" dirty="0" smtClean="0">
                <a:latin typeface="Comic Sans MS" panose="030F0702030302020204" pitchFamily="66" charset="0"/>
              </a:rPr>
              <a:t> le temps et les </a:t>
            </a:r>
            <a:r>
              <a:rPr lang="en-US" sz="3600" b="1" dirty="0" err="1" smtClean="0">
                <a:latin typeface="Comic Sans MS" panose="030F0702030302020204" pitchFamily="66" charset="0"/>
              </a:rPr>
              <a:t>activités</a:t>
            </a:r>
            <a:endParaRPr lang="en-US" sz="3600" b="1" dirty="0" smtClean="0">
              <a:latin typeface="Comic Sans MS" panose="030F0702030302020204" pitchFamily="66" charset="0"/>
            </a:endParaRPr>
          </a:p>
          <a:p>
            <a:pPr marL="571500" indent="-571500">
              <a:buFontTx/>
              <a:buChar char="-"/>
            </a:pPr>
            <a:endParaRPr lang="en-US" sz="3600" b="1" dirty="0">
              <a:latin typeface="Comic Sans MS" panose="030F0702030302020204" pitchFamily="66" charset="0"/>
            </a:endParaRPr>
          </a:p>
          <a:p>
            <a:r>
              <a:rPr lang="en-US" sz="3600" b="1" smtClean="0">
                <a:latin typeface="Comic Sans MS" panose="030F0702030302020204" pitchFamily="66" charset="0"/>
              </a:rPr>
              <a:t> </a:t>
            </a:r>
            <a:endParaRPr lang="en-US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0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imated Emoticons Clipart - Smiley Face Thumb Up, HD Png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9" y="607872"/>
            <a:ext cx="1814703" cy="18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islike Smiley Vector Images (over 24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557" y="606144"/>
            <a:ext cx="1807951" cy="18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aking Care Of Yourself And Your Career In The Cold Weather | TAL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743" y="606144"/>
            <a:ext cx="1732401" cy="1899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ot weather thermometer stock illustration. Illustration of high ..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08" b="5582"/>
          <a:stretch/>
        </p:blipFill>
        <p:spPr bwMode="auto">
          <a:xfrm>
            <a:off x="9308379" y="606144"/>
            <a:ext cx="1732401" cy="190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Cloudy Cliparts, Download Free Clip Art, Free Clip Art on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9" y="3675018"/>
            <a:ext cx="1814703" cy="181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ransparent Sun Vector Png - Weather Forecast Symbols Sunny , Free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557" y="3601416"/>
            <a:ext cx="1807951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oday's weather: Yellow weather warning of fog | Gazette Series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58"/>
          <a:stretch/>
        </p:blipFill>
        <p:spPr bwMode="auto">
          <a:xfrm>
            <a:off x="6514743" y="3601416"/>
            <a:ext cx="1732402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erfect Personification - Figurative Language by: Jonathan and Mat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8379" y="3601416"/>
            <a:ext cx="1732401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9619" y="606144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A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5557" y="606144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B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4743" y="606144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C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64836" y="606144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D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9619" y="360141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E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45557" y="360141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F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12787" y="360141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G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264836" y="360141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H</a:t>
            </a:r>
            <a:endParaRPr lang="en-GB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36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imated Emoticons Clipart - Smiley Face Thumb Up, HD Png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9" y="607872"/>
            <a:ext cx="1814703" cy="18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islike Smiley Vector Images (over 24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557" y="606144"/>
            <a:ext cx="1807951" cy="18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aking Care Of Yourself And Your Career In The Cold Weather | TAL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743" y="606144"/>
            <a:ext cx="1732401" cy="1899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ot weather thermometer stock illustration. Illustration of high ..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08" b="5582"/>
          <a:stretch/>
        </p:blipFill>
        <p:spPr bwMode="auto">
          <a:xfrm>
            <a:off x="9308379" y="606144"/>
            <a:ext cx="1732401" cy="190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Cloudy Cliparts, Download Free Clip Art, Free Clip Art on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9" y="3675018"/>
            <a:ext cx="1814703" cy="181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ransparent Sun Vector Png - Weather Forecast Symbols Sunny , Free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557" y="3601416"/>
            <a:ext cx="1807951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oday's weather: Yellow weather warning of fog | Gazette Series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58"/>
          <a:stretch/>
        </p:blipFill>
        <p:spPr bwMode="auto">
          <a:xfrm>
            <a:off x="6514743" y="3601416"/>
            <a:ext cx="1732402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erfect Personification - Figurative Language by: Jonathan and Mat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8379" y="3601416"/>
            <a:ext cx="1732401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9619" y="606144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A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5557" y="606144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B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4743" y="606144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C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64836" y="606144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D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9619" y="360141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E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45557" y="360141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F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12787" y="360141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G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264836" y="360141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H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69619" y="5602934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Comic Sans MS" panose="030F0702030302020204" pitchFamily="66" charset="0"/>
              </a:rPr>
              <a:t>What’s the same about all the phrases?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69619" y="6102660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Comic Sans MS" panose="030F0702030302020204" pitchFamily="66" charset="0"/>
              </a:rPr>
              <a:t>They all start with ‘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 fait…’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25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Transparent Sun Vector Png - Weather Forecast Symbols Sunny , Fre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489" y="623085"/>
            <a:ext cx="1807951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oday's weather: Yellow weather warning of fog | Gazette Seri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58"/>
          <a:stretch/>
        </p:blipFill>
        <p:spPr bwMode="auto">
          <a:xfrm>
            <a:off x="5191040" y="623084"/>
            <a:ext cx="1732402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erfect Personification - Figurative Language by: Jonathan and Mat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670" y="623084"/>
            <a:ext cx="1732401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30579" y="3326674"/>
            <a:ext cx="102711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Comic Sans MS" panose="030F0702030302020204" pitchFamily="66" charset="0"/>
              </a:rPr>
              <a:t>How are these the same as each other but different to the first five?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0579" y="5138057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Comic Sans MS" panose="030F0702030302020204" pitchFamily="66" charset="0"/>
              </a:rPr>
              <a:t>They have to add in the ‘du’ – 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 fait du…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691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Raining Weather Cliparts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81" y="759766"/>
            <a:ext cx="2407298" cy="238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eather icon clipart freezing cold thermometer illustration Stock 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0"/>
          <a:stretch/>
        </p:blipFill>
        <p:spPr bwMode="auto">
          <a:xfrm>
            <a:off x="4760258" y="759766"/>
            <a:ext cx="2070848" cy="208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nowing clipart - Clip 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585" y="759766"/>
            <a:ext cx="2591760" cy="248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4481" y="3587931"/>
            <a:ext cx="2683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 </a:t>
            </a:r>
            <a:r>
              <a:rPr lang="en-US" sz="3600" b="1" dirty="0" err="1" smtClean="0">
                <a:latin typeface="Comic Sans MS" panose="030F0702030302020204" pitchFamily="66" charset="0"/>
              </a:rPr>
              <a:t>pleut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53939" y="3587930"/>
            <a:ext cx="2683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 </a:t>
            </a:r>
            <a:r>
              <a:rPr lang="en-US" sz="3600" b="1" dirty="0" err="1" smtClean="0">
                <a:latin typeface="Comic Sans MS" panose="030F0702030302020204" pitchFamily="66" charset="0"/>
              </a:rPr>
              <a:t>gèle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85555" y="3587930"/>
            <a:ext cx="2683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 </a:t>
            </a:r>
            <a:r>
              <a:rPr lang="en-US" sz="3600" b="1" dirty="0" err="1" smtClean="0">
                <a:latin typeface="Comic Sans MS" panose="030F0702030302020204" pitchFamily="66" charset="0"/>
              </a:rPr>
              <a:t>neige</a:t>
            </a:r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98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Raining Weather Cliparts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81" y="759766"/>
            <a:ext cx="2407298" cy="238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eather icon clipart freezing cold thermometer illustration Stock 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0"/>
          <a:stretch/>
        </p:blipFill>
        <p:spPr bwMode="auto">
          <a:xfrm>
            <a:off x="4760258" y="759766"/>
            <a:ext cx="2070848" cy="208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nowing clipart - Clip 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585" y="759766"/>
            <a:ext cx="2591760" cy="248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0184" y="4284617"/>
            <a:ext cx="102711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Comic Sans MS" panose="030F0702030302020204" pitchFamily="66" charset="0"/>
              </a:rPr>
              <a:t>What about these </a:t>
            </a:r>
            <a:r>
              <a:rPr lang="en-US" sz="3600" b="1" dirty="0" smtClean="0">
                <a:latin typeface="Comic Sans MS" panose="030F0702030302020204" pitchFamily="66" charset="0"/>
              </a:rPr>
              <a:t>phrases</a:t>
            </a:r>
            <a:r>
              <a:rPr lang="en-US" sz="3600" b="1" dirty="0" smtClean="0">
                <a:latin typeface="Comic Sans MS" panose="030F0702030302020204" pitchFamily="66" charset="0"/>
              </a:rPr>
              <a:t>?</a:t>
            </a:r>
          </a:p>
          <a:p>
            <a:pPr algn="ctr"/>
            <a:r>
              <a:rPr lang="en-US" sz="3600" b="1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3600" b="1" dirty="0" smtClean="0">
                <a:latin typeface="Comic Sans MS" panose="030F0702030302020204" pitchFamily="66" charset="0"/>
              </a:rPr>
              <a:t>Any questions / comments?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46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Free Raining Weather Cliparts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342" y="2270514"/>
            <a:ext cx="2407298" cy="238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427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Free Raining Weather Cliparts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342" y="2270514"/>
            <a:ext cx="2407298" cy="238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87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8" descr="snowing clipart - Clip 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585" y="759766"/>
            <a:ext cx="2591760" cy="248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448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8" descr="snowing clipart - Clip 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585" y="759766"/>
            <a:ext cx="2591760" cy="248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69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Animated Emoticons Clipart - Smiley Face Thumb Up, HD Png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07" y="4086567"/>
            <a:ext cx="1814703" cy="18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167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Animated Emoticons Clipart - Smiley Face Thumb Up, HD Png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07" y="4086567"/>
            <a:ext cx="1814703" cy="18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95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6" descr="Taking Care Of Yourself And Your Career In The Cold Weather | TAL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117" y="1480787"/>
            <a:ext cx="1732401" cy="1899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94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6" descr="Taking Care Of Yourself And Your Career In The Cold Weather | TAL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117" y="1480787"/>
            <a:ext cx="1732401" cy="1899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48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Weather icon clipart freezing cold thermometer illustration Stock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0"/>
          <a:stretch/>
        </p:blipFill>
        <p:spPr bwMode="auto">
          <a:xfrm>
            <a:off x="6320701" y="3135218"/>
            <a:ext cx="2070848" cy="208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65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1207" y="522513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Weather icon clipart freezing cold thermometer illustration Stock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0"/>
          <a:stretch/>
        </p:blipFill>
        <p:spPr bwMode="auto">
          <a:xfrm>
            <a:off x="6320701" y="3135218"/>
            <a:ext cx="2070848" cy="208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95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imated Emoticons Clipart - Smiley Face Thumb Up, HD Png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8" y="1829310"/>
            <a:ext cx="1814703" cy="18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islike Smiley Vector Images (over 24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555" y="1829310"/>
            <a:ext cx="1807951" cy="18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aking Care Of Yourself And Your Career In The Cold Weather | TAL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743" y="1829311"/>
            <a:ext cx="1732401" cy="1899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ot weather thermometer stock illustration. Illustration of high ..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08" b="5582"/>
          <a:stretch/>
        </p:blipFill>
        <p:spPr bwMode="auto">
          <a:xfrm>
            <a:off x="9264836" y="1827582"/>
            <a:ext cx="1732401" cy="190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Cloudy Cliparts, Download Free Clip Art, Free Clip Art on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9" y="4582369"/>
            <a:ext cx="1814703" cy="181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ransparent Sun Vector Png - Weather Forecast Symbols Sunny , Free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556" y="4508767"/>
            <a:ext cx="1807951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oday's weather: Yellow weather warning of fog | Gazette Series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58"/>
          <a:stretch/>
        </p:blipFill>
        <p:spPr bwMode="auto">
          <a:xfrm>
            <a:off x="6514742" y="4508766"/>
            <a:ext cx="1732402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erfect Personification - Figurative Language by: Jonathan and Mat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8379" y="4582369"/>
            <a:ext cx="1732401" cy="18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935342" y="557898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26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500" fill="hold"/>
                                        <p:tgtEl>
                                          <p:spTgt spid="30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imated Emoticons Clipart - Smiley Face Thumb Up, HD Png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39" y="1540567"/>
            <a:ext cx="1014706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islike Smiley Vector Images (over 24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300" y="1540567"/>
            <a:ext cx="1010931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aking Care Of Yourself And Your Career In The Cold Weather | TAL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213" y="1540567"/>
            <a:ext cx="968687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ot weather thermometer stock illustration. Illustration of high ..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08" b="5582"/>
          <a:stretch/>
        </p:blipFill>
        <p:spPr bwMode="auto">
          <a:xfrm>
            <a:off x="4469126" y="1540567"/>
            <a:ext cx="967806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Cloudy Cliparts, Download Free Clip Art, Free Clip Art on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810" y="1540567"/>
            <a:ext cx="1061902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ransparent Sun Vector Png - Weather Forecast Symbols Sunny , Free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590" y="1540567"/>
            <a:ext cx="1016714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oday's weather: Yellow weather warning of fog | Gazette Series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58"/>
          <a:stretch/>
        </p:blipFill>
        <p:spPr bwMode="auto">
          <a:xfrm>
            <a:off x="8963323" y="1540567"/>
            <a:ext cx="974229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erfect Personification - Figurative Language by: Jonathan and Mat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441" y="1540567"/>
            <a:ext cx="974228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3839" y="1206255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A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50962" y="1206255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B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15670" y="119993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C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80378" y="1171351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D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39349" y="119993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E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66774" y="1171351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F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04107" y="119993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G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58099" y="119993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H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1192" y="340412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19" name="Picture 2" descr="Free Raining Weather Cliparts, Download Free Clip Art, Free Clip ...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43" y="2812776"/>
            <a:ext cx="1070263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snowing clipart - Clip Art Library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464" y="2812776"/>
            <a:ext cx="1177006" cy="112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Weather icon clipart freezing cold thermometer illustration Stock ...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0"/>
          <a:stretch/>
        </p:blipFill>
        <p:spPr bwMode="auto">
          <a:xfrm>
            <a:off x="8033851" y="2812776"/>
            <a:ext cx="1054362" cy="105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300872" y="2730447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I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71376" y="2730447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J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52376" y="2730447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K</a:t>
            </a:r>
            <a:endParaRPr lang="en-GB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08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imated Emoticons Clipart - Smiley Face Thumb Up, HD Png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39" y="1540567"/>
            <a:ext cx="1014706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islike Smiley Vector Images (over 24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300" y="1540567"/>
            <a:ext cx="1010931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aking Care Of Yourself And Your Career In The Cold Weather | TAL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213" y="1540567"/>
            <a:ext cx="968687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ot weather thermometer stock illustration. Illustration of high ..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08" b="5582"/>
          <a:stretch/>
        </p:blipFill>
        <p:spPr bwMode="auto">
          <a:xfrm>
            <a:off x="4469126" y="1540567"/>
            <a:ext cx="967806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Cloudy Cliparts, Download Free Clip Art, Free Clip Art on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810" y="1540567"/>
            <a:ext cx="1061902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ransparent Sun Vector Png - Weather Forecast Symbols Sunny , Free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590" y="1540567"/>
            <a:ext cx="1016714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oday's weather: Yellow weather warning of fog | Gazette Series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58"/>
          <a:stretch/>
        </p:blipFill>
        <p:spPr bwMode="auto">
          <a:xfrm>
            <a:off x="8963323" y="1540567"/>
            <a:ext cx="974229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erfect Personification - Figurative Language by: Jonathan and Mat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441" y="1540567"/>
            <a:ext cx="974228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3839" y="1206255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A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50962" y="1206255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B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15670" y="119993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C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80378" y="1171351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D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39349" y="119993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E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66774" y="1171351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F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04107" y="119993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G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58099" y="1199936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H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1192" y="340412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19" name="Picture 2" descr="Free Raining Weather Cliparts, Download Free Clip Art, Free Clip ...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43" y="2812776"/>
            <a:ext cx="1070263" cy="10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snowing clipart - Clip Art Library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464" y="2812776"/>
            <a:ext cx="1177006" cy="112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Weather icon clipart freezing cold thermometer illustration Stock ...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0"/>
          <a:stretch/>
        </p:blipFill>
        <p:spPr bwMode="auto">
          <a:xfrm>
            <a:off x="8033851" y="2812776"/>
            <a:ext cx="1054362" cy="105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300872" y="2730447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I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71376" y="2730447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J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52376" y="2730447"/>
            <a:ext cx="371204" cy="369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K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72817" y="4151814"/>
            <a:ext cx="541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du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soleil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mauvais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neige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du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brouillard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chaud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nuageux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48633" y="4145999"/>
            <a:ext cx="54119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anose="030F0702030302020204" pitchFamily="66" charset="0"/>
              </a:rPr>
              <a:t>7.   Il fait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froid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8.   Il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gèle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9.   Il fait du vent.</a:t>
            </a:r>
          </a:p>
          <a:p>
            <a:pPr marL="457200" indent="-457200">
              <a:buAutoNum type="arabicPeriod" startAt="10"/>
            </a:pPr>
            <a:r>
              <a:rPr lang="en-US" sz="2400" b="1" dirty="0" smtClean="0">
                <a:latin typeface="Comic Sans MS" panose="030F0702030302020204" pitchFamily="66" charset="0"/>
              </a:rPr>
              <a:t> Il fait beau.</a:t>
            </a:r>
          </a:p>
          <a:p>
            <a:pPr marL="457200" indent="-457200">
              <a:buAutoNum type="arabicPeriod" startAt="10"/>
            </a:pPr>
            <a:r>
              <a:rPr lang="en-US" sz="2400" b="1" dirty="0" smtClean="0">
                <a:latin typeface="Comic Sans MS" panose="030F0702030302020204" pitchFamily="66" charset="0"/>
              </a:rPr>
              <a:t> Il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pleut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87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841192" y="340412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33839" y="1171351"/>
            <a:ext cx="11081830" cy="2770156"/>
            <a:chOff x="333839" y="1171351"/>
            <a:chExt cx="11081830" cy="2770156"/>
          </a:xfrm>
        </p:grpSpPr>
        <p:pic>
          <p:nvPicPr>
            <p:cNvPr id="3074" name="Picture 2" descr="Animated Emoticons Clipart - Smiley Face Thumb Up, HD Png Download ...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39" y="1540567"/>
              <a:ext cx="1014706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Dislike Smiley Vector Images (over 240)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300" y="1540567"/>
              <a:ext cx="1010931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Taking Care Of Yourself And Your Career In The Cold Weather | TALK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213" y="1540567"/>
              <a:ext cx="968687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ot weather thermometer stock illustration. Illustration of high ...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208" b="5582"/>
            <a:stretch/>
          </p:blipFill>
          <p:spPr bwMode="auto">
            <a:xfrm>
              <a:off x="4469126" y="1540567"/>
              <a:ext cx="967806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Free Cloudy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6810" y="1540567"/>
              <a:ext cx="1061902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Transparent Sun Vector Png - Weather Forecast Symbols Sunny , Free ...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8590" y="1540567"/>
              <a:ext cx="1016714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Today's weather: Yellow weather warning of fog | Gazette Series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358"/>
            <a:stretch/>
          </p:blipFill>
          <p:spPr bwMode="auto">
            <a:xfrm>
              <a:off x="8963323" y="1540567"/>
              <a:ext cx="974229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Perfect Personification - Figurative Language by: Jonathan and Matt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1441" y="1540567"/>
              <a:ext cx="974228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333839" y="1206255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Comic Sans MS" panose="030F0702030302020204" pitchFamily="66" charset="0"/>
                </a:rPr>
                <a:t>A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50962" y="1206255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B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115670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C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480378" y="1171351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D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839349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E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366774" y="1171351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F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904107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G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458099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H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pic>
          <p:nvPicPr>
            <p:cNvPr id="19" name="Picture 2" descr="Free Raining Weather Cliparts, Download Free Clip Art, Free Clip ...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243" y="2812776"/>
              <a:ext cx="1070263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8" descr="snowing clipart - Clip Art Library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5464" y="2812776"/>
              <a:ext cx="1177006" cy="1128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Weather icon clipart freezing cold thermometer illustration Stock ...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850"/>
            <a:stretch/>
          </p:blipFill>
          <p:spPr bwMode="auto">
            <a:xfrm>
              <a:off x="8033851" y="2812776"/>
              <a:ext cx="1054362" cy="10590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2300872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I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871376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J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552376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Comic Sans MS" panose="030F0702030302020204" pitchFamily="66" charset="0"/>
                </a:rPr>
                <a:t>K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172817" y="4151814"/>
            <a:ext cx="541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du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soleil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mauvais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neige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du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brouillard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chaud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Il fait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nuageux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48633" y="4145999"/>
            <a:ext cx="54119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anose="030F0702030302020204" pitchFamily="66" charset="0"/>
              </a:rPr>
              <a:t>7.   Il fait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froid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8.   Il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gèle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9.   Il fait du vent.</a:t>
            </a:r>
          </a:p>
          <a:p>
            <a:pPr marL="457200" indent="-457200">
              <a:buAutoNum type="arabicPeriod" startAt="10"/>
            </a:pPr>
            <a:r>
              <a:rPr lang="en-US" sz="2400" b="1" dirty="0" smtClean="0">
                <a:latin typeface="Comic Sans MS" panose="030F0702030302020204" pitchFamily="66" charset="0"/>
              </a:rPr>
              <a:t> Il fait beau.</a:t>
            </a:r>
          </a:p>
          <a:p>
            <a:pPr marL="457200" indent="-457200">
              <a:buAutoNum type="arabicPeriod" startAt="10"/>
            </a:pPr>
            <a:r>
              <a:rPr lang="en-US" sz="2400" b="1" dirty="0" smtClean="0">
                <a:latin typeface="Comic Sans MS" panose="030F0702030302020204" pitchFamily="66" charset="0"/>
              </a:rPr>
              <a:t> Il </a:t>
            </a:r>
            <a:r>
              <a:rPr lang="en-US" sz="2400" b="1" dirty="0" err="1" smtClean="0">
                <a:latin typeface="Comic Sans MS" panose="030F0702030302020204" pitchFamily="66" charset="0"/>
              </a:rPr>
              <a:t>pleut</a:t>
            </a:r>
            <a:r>
              <a:rPr lang="en-US" sz="2400" b="1" dirty="0" smtClean="0">
                <a:latin typeface="Comic Sans MS" panose="030F0702030302020204" pitchFamily="66" charset="0"/>
              </a:rPr>
              <a:t>.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53041" y="4145999"/>
            <a:ext cx="10237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anose="030F0702030302020204" pitchFamily="66" charset="0"/>
              </a:rPr>
              <a:t>F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B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J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G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D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E</a:t>
            </a:r>
            <a:endParaRPr lang="en-US" sz="2400" b="1" dirty="0" smtClean="0">
              <a:latin typeface="Comic Sans MS" panose="030F0702030302020204" pitchFamily="66" charset="0"/>
            </a:endParaRPr>
          </a:p>
          <a:p>
            <a:endParaRPr lang="en-GB" sz="2400" b="1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929575" y="4145999"/>
            <a:ext cx="10237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anose="030F0702030302020204" pitchFamily="66" charset="0"/>
              </a:rPr>
              <a:t>C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K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H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A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I</a:t>
            </a:r>
            <a:endParaRPr lang="en-US" sz="2400" b="1" dirty="0" smtClean="0">
              <a:latin typeface="Comic Sans MS" panose="030F0702030302020204" pitchFamily="66" charset="0"/>
            </a:endParaRPr>
          </a:p>
          <a:p>
            <a:endParaRPr lang="en-GB" sz="2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80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1192" y="340412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297" y="1222513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regarde</a:t>
            </a:r>
            <a:r>
              <a:rPr lang="en-US" sz="2800" b="1" dirty="0" smtClean="0">
                <a:latin typeface="Comic Sans MS" panose="030F0702030302020204" pitchFamily="66" charset="0"/>
              </a:rPr>
              <a:t> la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télé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01987" y="1222513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joue</a:t>
            </a:r>
            <a:r>
              <a:rPr lang="en-US" sz="2800" b="1" dirty="0" smtClean="0">
                <a:latin typeface="Comic Sans MS" panose="030F0702030302020204" pitchFamily="66" charset="0"/>
              </a:rPr>
              <a:t> au foot.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9891" y="1185588"/>
            <a:ext cx="4287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Comic Sans MS" panose="030F0702030302020204" pitchFamily="66" charset="0"/>
              </a:rPr>
              <a:t>J’écoute</a:t>
            </a:r>
            <a:r>
              <a:rPr lang="en-US" sz="2800" b="1" dirty="0" smtClean="0">
                <a:latin typeface="Comic Sans MS" panose="030F0702030302020204" pitchFamily="66" charset="0"/>
              </a:rPr>
              <a:t> de la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musique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8297" y="1977949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bois du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thé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81889" y="1974395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chante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09891" y="1981503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2800" b="1" dirty="0" smtClean="0">
                <a:latin typeface="Comic Sans MS" panose="030F0702030302020204" pitchFamily="66" charset="0"/>
              </a:rPr>
              <a:t> du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karaté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438" y="2733385"/>
            <a:ext cx="3762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mange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une</a:t>
            </a:r>
            <a:r>
              <a:rPr lang="en-US" sz="2800" b="1" dirty="0" smtClean="0">
                <a:latin typeface="Comic Sans MS" panose="030F0702030302020204" pitchFamily="66" charset="0"/>
              </a:rPr>
              <a:t> glace.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81889" y="2733385"/>
            <a:ext cx="384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vais</a:t>
            </a:r>
            <a:r>
              <a:rPr lang="en-US" sz="2800" b="1" dirty="0" smtClean="0">
                <a:latin typeface="Comic Sans MS" panose="030F0702030302020204" pitchFamily="66" charset="0"/>
              </a:rPr>
              <a:t> à la piscine.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09891" y="2733385"/>
            <a:ext cx="403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2800" b="1" dirty="0" smtClean="0">
                <a:latin typeface="Comic Sans MS" panose="030F0702030302020204" pitchFamily="66" charset="0"/>
              </a:rPr>
              <a:t> du shopping.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73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1192" y="340412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297" y="1222513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regarde</a:t>
            </a:r>
            <a:r>
              <a:rPr lang="en-US" sz="2800" b="1" dirty="0" smtClean="0">
                <a:latin typeface="Comic Sans MS" panose="030F0702030302020204" pitchFamily="66" charset="0"/>
              </a:rPr>
              <a:t> la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télé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01987" y="1222513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joue</a:t>
            </a:r>
            <a:r>
              <a:rPr lang="en-US" sz="2800" b="1" dirty="0" smtClean="0">
                <a:latin typeface="Comic Sans MS" panose="030F0702030302020204" pitchFamily="66" charset="0"/>
              </a:rPr>
              <a:t> au foot.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9891" y="1185588"/>
            <a:ext cx="4287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Comic Sans MS" panose="030F0702030302020204" pitchFamily="66" charset="0"/>
              </a:rPr>
              <a:t>J’écoute</a:t>
            </a:r>
            <a:r>
              <a:rPr lang="en-US" sz="2800" b="1" dirty="0" smtClean="0">
                <a:latin typeface="Comic Sans MS" panose="030F0702030302020204" pitchFamily="66" charset="0"/>
              </a:rPr>
              <a:t> de la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musique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8297" y="1977949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bois du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thé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81889" y="1974395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chante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09891" y="1981503"/>
            <a:ext cx="36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2800" b="1" dirty="0" smtClean="0">
                <a:latin typeface="Comic Sans MS" panose="030F0702030302020204" pitchFamily="66" charset="0"/>
              </a:rPr>
              <a:t> du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karaté</a:t>
            </a:r>
            <a:r>
              <a:rPr lang="en-US" sz="2800" b="1" dirty="0" smtClean="0">
                <a:latin typeface="Comic Sans MS" panose="030F0702030302020204" pitchFamily="66" charset="0"/>
              </a:rPr>
              <a:t>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438" y="2733385"/>
            <a:ext cx="3762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mange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une</a:t>
            </a:r>
            <a:r>
              <a:rPr lang="en-US" sz="2800" b="1" dirty="0" smtClean="0">
                <a:latin typeface="Comic Sans MS" panose="030F0702030302020204" pitchFamily="66" charset="0"/>
              </a:rPr>
              <a:t> glace.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81889" y="2733385"/>
            <a:ext cx="384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vais</a:t>
            </a:r>
            <a:r>
              <a:rPr lang="en-US" sz="2800" b="1" dirty="0" smtClean="0">
                <a:latin typeface="Comic Sans MS" panose="030F0702030302020204" pitchFamily="66" charset="0"/>
              </a:rPr>
              <a:t> à la piscine.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09891" y="2733385"/>
            <a:ext cx="403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mic Sans MS" panose="030F0702030302020204" pitchFamily="66" charset="0"/>
              </a:rPr>
              <a:t>Je </a:t>
            </a:r>
            <a:r>
              <a:rPr lang="en-US" sz="28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2800" b="1" dirty="0" smtClean="0">
                <a:latin typeface="Comic Sans MS" panose="030F0702030302020204" pitchFamily="66" charset="0"/>
              </a:rPr>
              <a:t> du shopping.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44926" y="3529300"/>
            <a:ext cx="11081830" cy="2770156"/>
            <a:chOff x="333839" y="1171351"/>
            <a:chExt cx="11081830" cy="2770156"/>
          </a:xfrm>
        </p:grpSpPr>
        <p:pic>
          <p:nvPicPr>
            <p:cNvPr id="13" name="Picture 2" descr="Animated Emoticons Clipart - Smiley Face Thumb Up, HD Png Download ...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39" y="1540567"/>
              <a:ext cx="1014706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Dislike Smiley Vector Images (over 240)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300" y="1540567"/>
              <a:ext cx="1010931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6" descr="Taking Care Of Yourself And Your Career In The Cold Weather | TALK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213" y="1540567"/>
              <a:ext cx="968687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Hot weather thermometer stock illustration. Illustration of high ...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208" b="5582"/>
            <a:stretch/>
          </p:blipFill>
          <p:spPr bwMode="auto">
            <a:xfrm>
              <a:off x="4469126" y="1540567"/>
              <a:ext cx="967806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Free Cloudy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6810" y="1540567"/>
              <a:ext cx="1061902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6" descr="Transparent Sun Vector Png - Weather Forecast Symbols Sunny , Free ...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8590" y="1540567"/>
              <a:ext cx="1016714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8" descr="Today's weather: Yellow weather warning of fog | Gazette Series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358"/>
            <a:stretch/>
          </p:blipFill>
          <p:spPr bwMode="auto">
            <a:xfrm>
              <a:off x="8963323" y="1540567"/>
              <a:ext cx="974229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0" descr="Perfect Personification - Figurative Language by: Jonathan and Matt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1441" y="1540567"/>
              <a:ext cx="974228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333839" y="1206255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Comic Sans MS" panose="030F0702030302020204" pitchFamily="66" charset="0"/>
                </a:rPr>
                <a:t>A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750962" y="1206255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B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115670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C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480378" y="1171351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D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39349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E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366774" y="1171351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F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904107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G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0458099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H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pic>
          <p:nvPicPr>
            <p:cNvPr id="29" name="Picture 2" descr="Free Raining Weather Cliparts, Download Free Clip Art, Free Clip ...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243" y="2812776"/>
              <a:ext cx="1070263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8" descr="snowing clipart - Clip Art Library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5464" y="2812776"/>
              <a:ext cx="1177006" cy="1128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4" descr="Weather icon clipart freezing cold thermometer illustration Stock ...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850"/>
            <a:stretch/>
          </p:blipFill>
          <p:spPr bwMode="auto">
            <a:xfrm>
              <a:off x="8033851" y="2812776"/>
              <a:ext cx="1054362" cy="10590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/>
            <p:cNvSpPr txBox="1"/>
            <p:nvPr/>
          </p:nvSpPr>
          <p:spPr>
            <a:xfrm>
              <a:off x="2300872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I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871376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J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552376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Comic Sans MS" panose="030F0702030302020204" pitchFamily="66" charset="0"/>
                </a:rPr>
                <a:t>K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327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1192" y="340412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Quel</a:t>
            </a:r>
            <a:r>
              <a:rPr lang="en-US" sz="3600" b="1" dirty="0" smtClean="0">
                <a:latin typeface="Comic Sans MS" panose="030F0702030302020204" pitchFamily="66" charset="0"/>
              </a:rPr>
              <a:t> temps fait-</a:t>
            </a:r>
            <a:r>
              <a:rPr lang="en-US" sz="3600" b="1" dirty="0" err="1" smtClean="0">
                <a:latin typeface="Comic Sans MS" panose="030F0702030302020204" pitchFamily="66" charset="0"/>
              </a:rPr>
              <a:t>il</a:t>
            </a:r>
            <a:r>
              <a:rPr lang="en-US" sz="3600" b="1" dirty="0" smtClean="0">
                <a:latin typeface="Comic Sans MS" panose="030F0702030302020204" pitchFamily="66" charset="0"/>
              </a:rPr>
              <a:t>? 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176953" y="4113907"/>
            <a:ext cx="11918673" cy="2071017"/>
            <a:chOff x="278297" y="1185588"/>
            <a:chExt cx="11918673" cy="2071017"/>
          </a:xfrm>
        </p:grpSpPr>
        <p:sp>
          <p:nvSpPr>
            <p:cNvPr id="3" name="TextBox 2"/>
            <p:cNvSpPr txBox="1"/>
            <p:nvPr/>
          </p:nvSpPr>
          <p:spPr>
            <a:xfrm>
              <a:off x="278297" y="1222513"/>
              <a:ext cx="36079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latin typeface="Comic Sans MS" panose="030F0702030302020204" pitchFamily="66" charset="0"/>
                </a:rPr>
                <a:t>Je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regarde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 la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télé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301987" y="1222513"/>
              <a:ext cx="36079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latin typeface="Comic Sans MS" panose="030F0702030302020204" pitchFamily="66" charset="0"/>
                </a:rPr>
                <a:t>Je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joue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 au foot.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909891" y="1185588"/>
              <a:ext cx="42870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latin typeface="Comic Sans MS" panose="030F0702030302020204" pitchFamily="66" charset="0"/>
                </a:rPr>
                <a:t>J’écoute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 de la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musique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78297" y="1977949"/>
              <a:ext cx="36079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latin typeface="Comic Sans MS" panose="030F0702030302020204" pitchFamily="66" charset="0"/>
                </a:rPr>
                <a:t>Je bois du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thé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181889" y="1974395"/>
              <a:ext cx="36079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latin typeface="Comic Sans MS" panose="030F0702030302020204" pitchFamily="66" charset="0"/>
                </a:rPr>
                <a:t>Je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chante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09891" y="1981503"/>
              <a:ext cx="36079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latin typeface="Comic Sans MS" panose="030F0702030302020204" pitchFamily="66" charset="0"/>
                </a:rPr>
                <a:t>Je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fais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 du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karaté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82438" y="2733385"/>
              <a:ext cx="37627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latin typeface="Comic Sans MS" panose="030F0702030302020204" pitchFamily="66" charset="0"/>
                </a:rPr>
                <a:t>Je mange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une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 glace.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81889" y="2733385"/>
              <a:ext cx="38481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latin typeface="Comic Sans MS" panose="030F0702030302020204" pitchFamily="66" charset="0"/>
                </a:rPr>
                <a:t>Je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vais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 à la piscine.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909891" y="2733385"/>
              <a:ext cx="403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latin typeface="Comic Sans MS" panose="030F0702030302020204" pitchFamily="66" charset="0"/>
                </a:rPr>
                <a:t>Je </a:t>
              </a:r>
              <a:r>
                <a:rPr lang="en-US" sz="2800" b="1" dirty="0" err="1" smtClean="0">
                  <a:latin typeface="Comic Sans MS" panose="030F0702030302020204" pitchFamily="66" charset="0"/>
                </a:rPr>
                <a:t>fais</a:t>
              </a:r>
              <a:r>
                <a:rPr lang="en-US" sz="2800" b="1" dirty="0" smtClean="0">
                  <a:latin typeface="Comic Sans MS" panose="030F0702030302020204" pitchFamily="66" charset="0"/>
                </a:rPr>
                <a:t> du shopping.</a:t>
              </a:r>
              <a:endParaRPr lang="en-GB" sz="2800" b="1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86101" y="1155150"/>
            <a:ext cx="11081830" cy="2770156"/>
            <a:chOff x="333839" y="1171351"/>
            <a:chExt cx="11081830" cy="2770156"/>
          </a:xfrm>
        </p:grpSpPr>
        <p:pic>
          <p:nvPicPr>
            <p:cNvPr id="13" name="Picture 2" descr="Animated Emoticons Clipart - Smiley Face Thumb Up, HD Png Download ...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39" y="1540567"/>
              <a:ext cx="1014706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Dislike Smiley Vector Images (over 240)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300" y="1540567"/>
              <a:ext cx="1010931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6" descr="Taking Care Of Yourself And Your Career In The Cold Weather | TALK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213" y="1540567"/>
              <a:ext cx="968687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Hot weather thermometer stock illustration. Illustration of high ...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208" b="5582"/>
            <a:stretch/>
          </p:blipFill>
          <p:spPr bwMode="auto">
            <a:xfrm>
              <a:off x="4469126" y="1540567"/>
              <a:ext cx="967806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Free Cloudy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6810" y="1540567"/>
              <a:ext cx="1061902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6" descr="Transparent Sun Vector Png - Weather Forecast Symbols Sunny , Free ...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8590" y="1540567"/>
              <a:ext cx="1016714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8" descr="Today's weather: Yellow weather warning of fog | Gazette Series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358"/>
            <a:stretch/>
          </p:blipFill>
          <p:spPr bwMode="auto">
            <a:xfrm>
              <a:off x="8963323" y="1540567"/>
              <a:ext cx="974229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0" descr="Perfect Personification - Figurative Language by: Jonathan and Matt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1441" y="1540567"/>
              <a:ext cx="974228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333839" y="1206255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Comic Sans MS" panose="030F0702030302020204" pitchFamily="66" charset="0"/>
                </a:rPr>
                <a:t>A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750962" y="1206255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B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115670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C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480378" y="1171351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D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39349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E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366774" y="1171351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F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904107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G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0458099" y="1199936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H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pic>
          <p:nvPicPr>
            <p:cNvPr id="29" name="Picture 2" descr="Free Raining Weather Cliparts, Download Free Clip Art, Free Clip ...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243" y="2812776"/>
              <a:ext cx="1070263" cy="1061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8" descr="snowing clipart - Clip Art Library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5464" y="2812776"/>
              <a:ext cx="1177006" cy="1128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4" descr="Weather icon clipart freezing cold thermometer illustration Stock ...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850"/>
            <a:stretch/>
          </p:blipFill>
          <p:spPr bwMode="auto">
            <a:xfrm>
              <a:off x="8033851" y="2812776"/>
              <a:ext cx="1054362" cy="10590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/>
            <p:cNvSpPr txBox="1"/>
            <p:nvPr/>
          </p:nvSpPr>
          <p:spPr>
            <a:xfrm>
              <a:off x="2300872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I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871376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omic Sans MS" panose="030F0702030302020204" pitchFamily="66" charset="0"/>
                </a:rPr>
                <a:t>J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552376" y="2730447"/>
              <a:ext cx="371204" cy="369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Comic Sans MS" panose="030F0702030302020204" pitchFamily="66" charset="0"/>
                </a:rPr>
                <a:t>K</a:t>
              </a:r>
              <a:endParaRPr lang="en-GB" b="1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454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1192" y="310595"/>
            <a:ext cx="10271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Comic Sans MS" panose="030F0702030302020204" pitchFamily="66" charset="0"/>
              </a:rPr>
              <a:t>Qu’est-ce</a:t>
            </a:r>
            <a:r>
              <a:rPr lang="en-US" sz="3600" b="1" dirty="0" smtClean="0">
                <a:latin typeface="Comic Sans MS" panose="030F0702030302020204" pitchFamily="66" charset="0"/>
              </a:rPr>
              <a:t> que </a:t>
            </a:r>
            <a:r>
              <a:rPr lang="en-US" sz="3600" b="1" dirty="0" err="1" smtClean="0">
                <a:latin typeface="Comic Sans MS" panose="030F0702030302020204" pitchFamily="66" charset="0"/>
              </a:rPr>
              <a:t>tu</a:t>
            </a:r>
            <a:r>
              <a:rPr lang="en-US" sz="3600" b="1" dirty="0" smtClean="0">
                <a:latin typeface="Comic Sans MS" panose="030F0702030302020204" pitchFamily="66" charset="0"/>
              </a:rPr>
              <a:t> </a:t>
            </a:r>
            <a:r>
              <a:rPr lang="en-US" sz="36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3600" b="1" dirty="0" smtClean="0">
                <a:latin typeface="Comic Sans MS" panose="030F0702030302020204" pitchFamily="66" charset="0"/>
              </a:rPr>
              <a:t>?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9209" y="1341785"/>
            <a:ext cx="11817626" cy="48502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709530" y="1341785"/>
            <a:ext cx="29818" cy="4850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818243" y="1341785"/>
            <a:ext cx="29818" cy="4850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81609" y="1550504"/>
            <a:ext cx="209715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Comic Sans MS" panose="030F0702030302020204" pitchFamily="66" charset="0"/>
              </a:rPr>
              <a:t>Quand</a:t>
            </a:r>
            <a:endParaRPr lang="en-US" sz="2800" b="1" dirty="0" smtClean="0">
              <a:latin typeface="Comic Sans MS" panose="030F0702030302020204" pitchFamily="66" charset="0"/>
            </a:endParaRPr>
          </a:p>
          <a:p>
            <a:endParaRPr lang="en-US" sz="2000" b="1" dirty="0">
              <a:latin typeface="Comic Sans MS" panose="030F0702030302020204" pitchFamily="66" charset="0"/>
            </a:endParaRPr>
          </a:p>
          <a:p>
            <a:r>
              <a:rPr lang="en-US" sz="2000" dirty="0" smtClean="0">
                <a:latin typeface="Comic Sans MS" panose="030F0702030302020204" pitchFamily="66" charset="0"/>
              </a:rPr>
              <a:t>(When)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79105" y="1550504"/>
            <a:ext cx="517828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fait beau 		</a:t>
            </a:r>
            <a:r>
              <a:rPr lang="en-US" sz="1400" dirty="0" smtClean="0">
                <a:latin typeface="Comic Sans MS" panose="030F0702030302020204" pitchFamily="66" charset="0"/>
              </a:rPr>
              <a:t>(it’s nice weather)</a:t>
            </a: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fait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mauvais</a:t>
            </a:r>
            <a:r>
              <a:rPr lang="en-US" sz="2000" b="1" dirty="0">
                <a:latin typeface="Comic Sans MS" panose="030F0702030302020204" pitchFamily="66" charset="0"/>
              </a:rPr>
              <a:t> </a:t>
            </a:r>
            <a:r>
              <a:rPr lang="en-US" sz="2000" b="1" dirty="0" smtClean="0">
                <a:latin typeface="Comic Sans MS" panose="030F0702030302020204" pitchFamily="66" charset="0"/>
              </a:rPr>
              <a:t>	</a:t>
            </a:r>
            <a:r>
              <a:rPr lang="en-US" sz="1400" dirty="0" smtClean="0">
                <a:latin typeface="Comic Sans MS" panose="030F0702030302020204" pitchFamily="66" charset="0"/>
              </a:rPr>
              <a:t>(it’s miserable weather)</a:t>
            </a: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fait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froid</a:t>
            </a:r>
            <a:r>
              <a:rPr lang="en-US" sz="2000" b="1" dirty="0">
                <a:latin typeface="Comic Sans MS" panose="030F0702030302020204" pitchFamily="66" charset="0"/>
              </a:rPr>
              <a:t> </a:t>
            </a:r>
            <a:r>
              <a:rPr lang="en-US" sz="2000" b="1" dirty="0" smtClean="0">
                <a:latin typeface="Comic Sans MS" panose="030F0702030302020204" pitchFamily="66" charset="0"/>
              </a:rPr>
              <a:t>		</a:t>
            </a:r>
            <a:r>
              <a:rPr lang="en-US" sz="1400" dirty="0" smtClean="0">
                <a:latin typeface="Comic Sans MS" panose="030F0702030302020204" pitchFamily="66" charset="0"/>
              </a:rPr>
              <a:t>(it’s cold)</a:t>
            </a:r>
            <a:endParaRPr lang="en-US" sz="1400" b="1" dirty="0" smtClean="0">
              <a:latin typeface="Comic Sans MS" panose="030F0702030302020204" pitchFamily="66" charset="0"/>
            </a:endParaRP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fait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chaud</a:t>
            </a:r>
            <a:r>
              <a:rPr lang="en-US" sz="2000" b="1" dirty="0" smtClean="0">
                <a:latin typeface="Comic Sans MS" panose="030F0702030302020204" pitchFamily="66" charset="0"/>
              </a:rPr>
              <a:t> 		</a:t>
            </a:r>
            <a:r>
              <a:rPr lang="en-US" sz="1400" dirty="0" smtClean="0">
                <a:latin typeface="Comic Sans MS" panose="030F0702030302020204" pitchFamily="66" charset="0"/>
              </a:rPr>
              <a:t>(it’s hot)</a:t>
            </a: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fait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nuageux</a:t>
            </a:r>
            <a:r>
              <a:rPr lang="en-US" sz="2000" b="1" dirty="0" smtClean="0">
                <a:latin typeface="Comic Sans MS" panose="030F0702030302020204" pitchFamily="66" charset="0"/>
              </a:rPr>
              <a:t>  	</a:t>
            </a:r>
            <a:r>
              <a:rPr lang="en-US" sz="1400" dirty="0" smtClean="0">
                <a:latin typeface="Comic Sans MS" panose="030F0702030302020204" pitchFamily="66" charset="0"/>
              </a:rPr>
              <a:t>(it’s cloudy)</a:t>
            </a: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fait du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soleil</a:t>
            </a:r>
            <a:r>
              <a:rPr lang="en-US" sz="2000" b="1" dirty="0" smtClean="0">
                <a:latin typeface="Comic Sans MS" panose="030F0702030302020204" pitchFamily="66" charset="0"/>
              </a:rPr>
              <a:t>	 	</a:t>
            </a:r>
            <a:r>
              <a:rPr lang="en-US" sz="1400" dirty="0" smtClean="0">
                <a:latin typeface="Comic Sans MS" panose="030F0702030302020204" pitchFamily="66" charset="0"/>
              </a:rPr>
              <a:t>(it’s sunny)</a:t>
            </a:r>
            <a:endParaRPr lang="en-US" sz="1400" dirty="0">
              <a:latin typeface="Comic Sans MS" panose="030F0702030302020204" pitchFamily="66" charset="0"/>
            </a:endParaRP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fait du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brouillard</a:t>
            </a:r>
            <a:r>
              <a:rPr lang="en-US" sz="2000" b="1" dirty="0" smtClean="0">
                <a:latin typeface="Comic Sans MS" panose="030F0702030302020204" pitchFamily="66" charset="0"/>
              </a:rPr>
              <a:t> 	</a:t>
            </a:r>
            <a:r>
              <a:rPr lang="en-US" sz="1400" dirty="0" smtClean="0">
                <a:latin typeface="Comic Sans MS" panose="030F0702030302020204" pitchFamily="66" charset="0"/>
              </a:rPr>
              <a:t>(it’s foggy)</a:t>
            </a: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fait du vent	 	</a:t>
            </a:r>
            <a:r>
              <a:rPr lang="en-US" sz="1400" dirty="0" smtClean="0">
                <a:latin typeface="Comic Sans MS" panose="030F0702030302020204" pitchFamily="66" charset="0"/>
              </a:rPr>
              <a:t>(it’s windy)</a:t>
            </a:r>
          </a:p>
          <a:p>
            <a:endParaRPr lang="en-US" sz="2000" b="1" dirty="0">
              <a:latin typeface="Comic Sans MS" panose="030F0702030302020204" pitchFamily="66" charset="0"/>
            </a:endParaRP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pleut</a:t>
            </a:r>
            <a:r>
              <a:rPr lang="en-US" sz="2000" b="1" dirty="0" smtClean="0">
                <a:latin typeface="Comic Sans MS" panose="030F0702030302020204" pitchFamily="66" charset="0"/>
              </a:rPr>
              <a:t> 		</a:t>
            </a:r>
            <a:r>
              <a:rPr lang="en-US" sz="1400" dirty="0" smtClean="0">
                <a:latin typeface="Comic Sans MS" panose="030F0702030302020204" pitchFamily="66" charset="0"/>
              </a:rPr>
              <a:t>(it’s raining)</a:t>
            </a: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gèle</a:t>
            </a:r>
            <a:r>
              <a:rPr lang="en-US" sz="2000" b="1" dirty="0" smtClean="0">
                <a:latin typeface="Comic Sans MS" panose="030F0702030302020204" pitchFamily="66" charset="0"/>
              </a:rPr>
              <a:t> 			</a:t>
            </a:r>
            <a:r>
              <a:rPr lang="en-US" sz="1400" dirty="0" smtClean="0">
                <a:latin typeface="Comic Sans MS" panose="030F0702030302020204" pitchFamily="66" charset="0"/>
              </a:rPr>
              <a:t>(it’s freezing)</a:t>
            </a: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il</a:t>
            </a:r>
            <a:r>
              <a:rPr lang="en-US" sz="2000" b="1" dirty="0" smtClean="0">
                <a:latin typeface="Comic Sans MS" panose="030F0702030302020204" pitchFamily="66" charset="0"/>
              </a:rPr>
              <a:t>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neige</a:t>
            </a:r>
            <a:r>
              <a:rPr lang="en-US" sz="2000" b="1" dirty="0" smtClean="0">
                <a:latin typeface="Comic Sans MS" panose="030F0702030302020204" pitchFamily="66" charset="0"/>
              </a:rPr>
              <a:t> 		</a:t>
            </a:r>
            <a:r>
              <a:rPr lang="en-US" sz="1400" dirty="0" smtClean="0">
                <a:latin typeface="Comic Sans MS" panose="030F0702030302020204" pitchFamily="66" charset="0"/>
              </a:rPr>
              <a:t>(it’s snowing)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48061" y="1550504"/>
            <a:ext cx="52511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omic Sans MS" panose="030F0702030302020204" pitchFamily="66" charset="0"/>
              </a:rPr>
              <a:t>je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regarde</a:t>
            </a:r>
            <a:r>
              <a:rPr lang="en-US" sz="2000" b="1" dirty="0" smtClean="0">
                <a:latin typeface="Comic Sans MS" panose="030F0702030302020204" pitchFamily="66" charset="0"/>
              </a:rPr>
              <a:t> un film.	</a:t>
            </a:r>
            <a:r>
              <a:rPr lang="en-US" sz="1400" dirty="0" smtClean="0">
                <a:latin typeface="Comic Sans MS" panose="030F0702030302020204" pitchFamily="66" charset="0"/>
              </a:rPr>
              <a:t>(I watch a film.)</a:t>
            </a: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joue</a:t>
            </a:r>
            <a:r>
              <a:rPr lang="en-US" sz="2000" b="1" dirty="0" smtClean="0">
                <a:latin typeface="Comic Sans MS" panose="030F0702030302020204" pitchFamily="66" charset="0"/>
              </a:rPr>
              <a:t> au foot	</a:t>
            </a:r>
            <a:r>
              <a:rPr lang="en-US" sz="1400" dirty="0" smtClean="0">
                <a:latin typeface="Comic Sans MS" panose="030F0702030302020204" pitchFamily="66" charset="0"/>
              </a:rPr>
              <a:t>(I play football)</a:t>
            </a:r>
          </a:p>
          <a:p>
            <a:r>
              <a:rPr lang="en-US" sz="2000" b="1" dirty="0" err="1" smtClean="0">
                <a:latin typeface="Comic Sans MS" panose="030F0702030302020204" pitchFamily="66" charset="0"/>
              </a:rPr>
              <a:t>j’écoute</a:t>
            </a:r>
            <a:r>
              <a:rPr lang="en-US" sz="2000" b="1" dirty="0" smtClean="0">
                <a:latin typeface="Comic Sans MS" panose="030F0702030302020204" pitchFamily="66" charset="0"/>
              </a:rPr>
              <a:t> la radio	</a:t>
            </a:r>
            <a:r>
              <a:rPr lang="en-US" sz="1400" dirty="0" smtClean="0">
                <a:latin typeface="Comic Sans MS" panose="030F0702030302020204" pitchFamily="66" charset="0"/>
              </a:rPr>
              <a:t>(I listen to the radio)</a:t>
            </a:r>
            <a:endParaRPr lang="en-US" sz="1400" b="1" dirty="0" smtClean="0"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mange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une</a:t>
            </a:r>
            <a:r>
              <a:rPr lang="en-US" sz="2000" b="1" dirty="0" smtClean="0">
                <a:latin typeface="Comic Sans MS" panose="030F0702030302020204" pitchFamily="66" charset="0"/>
              </a:rPr>
              <a:t> glace	</a:t>
            </a:r>
            <a:r>
              <a:rPr lang="en-US" sz="1400" dirty="0" smtClean="0">
                <a:latin typeface="Comic Sans MS" panose="030F0702030302020204" pitchFamily="66" charset="0"/>
              </a:rPr>
              <a:t>(I eat an ice-cream)</a:t>
            </a: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mange du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chocolat</a:t>
            </a:r>
            <a:r>
              <a:rPr lang="en-US" sz="2000" b="1" dirty="0" smtClean="0">
                <a:latin typeface="Comic Sans MS" panose="030F0702030302020204" pitchFamily="66" charset="0"/>
              </a:rPr>
              <a:t>	</a:t>
            </a:r>
            <a:r>
              <a:rPr lang="en-US" sz="1400" dirty="0" smtClean="0">
                <a:latin typeface="Comic Sans MS" panose="030F0702030302020204" pitchFamily="66" charset="0"/>
              </a:rPr>
              <a:t>(I eat chocolate)</a:t>
            </a: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bois du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thé</a:t>
            </a:r>
            <a:r>
              <a:rPr lang="en-US" sz="2000" b="1" dirty="0" smtClean="0">
                <a:latin typeface="Comic Sans MS" panose="030F0702030302020204" pitchFamily="66" charset="0"/>
              </a:rPr>
              <a:t> 	</a:t>
            </a:r>
            <a:r>
              <a:rPr lang="en-US" sz="1400" dirty="0" smtClean="0">
                <a:latin typeface="Comic Sans MS" panose="030F0702030302020204" pitchFamily="66" charset="0"/>
              </a:rPr>
              <a:t>(I drink some tea)</a:t>
            </a:r>
            <a:endParaRPr lang="en-US" sz="1400" dirty="0"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bois du coca	</a:t>
            </a:r>
            <a:r>
              <a:rPr lang="en-US" sz="1400" dirty="0" smtClean="0">
                <a:latin typeface="Comic Sans MS" panose="030F0702030302020204" pitchFamily="66" charset="0"/>
              </a:rPr>
              <a:t>(I drink some coke)</a:t>
            </a: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2000" b="1" dirty="0" smtClean="0">
                <a:latin typeface="Comic Sans MS" panose="030F0702030302020204" pitchFamily="66" charset="0"/>
              </a:rPr>
              <a:t> du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karaté</a:t>
            </a:r>
            <a:r>
              <a:rPr lang="en-US" sz="2000" b="1" dirty="0" smtClean="0">
                <a:latin typeface="Comic Sans MS" panose="030F0702030302020204" pitchFamily="66" charset="0"/>
              </a:rPr>
              <a:t> 	</a:t>
            </a:r>
            <a:r>
              <a:rPr lang="en-US" sz="1400" dirty="0" smtClean="0">
                <a:latin typeface="Comic Sans MS" panose="030F0702030302020204" pitchFamily="66" charset="0"/>
              </a:rPr>
              <a:t>(I do some karate)</a:t>
            </a: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2000" b="1" dirty="0" smtClean="0">
                <a:latin typeface="Comic Sans MS" panose="030F0702030302020204" pitchFamily="66" charset="0"/>
              </a:rPr>
              <a:t> du skate</a:t>
            </a:r>
            <a:r>
              <a:rPr lang="en-US" sz="1400" dirty="0" smtClean="0">
                <a:latin typeface="Comic Sans MS" panose="030F0702030302020204" pitchFamily="66" charset="0"/>
              </a:rPr>
              <a:t>	(I do some skateboarding)</a:t>
            </a:r>
            <a:endParaRPr lang="en-US" sz="2000" b="1" dirty="0" smtClean="0"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2000" b="1" dirty="0" smtClean="0">
                <a:latin typeface="Comic Sans MS" panose="030F0702030302020204" pitchFamily="66" charset="0"/>
              </a:rPr>
              <a:t> du ski</a:t>
            </a:r>
            <a:r>
              <a:rPr lang="en-US" sz="1400" dirty="0" smtClean="0">
                <a:latin typeface="Comic Sans MS" panose="030F0702030302020204" pitchFamily="66" charset="0"/>
              </a:rPr>
              <a:t>		(I do some ski-</a:t>
            </a:r>
            <a:r>
              <a:rPr lang="en-US" sz="1400" dirty="0" err="1" smtClean="0">
                <a:latin typeface="Comic Sans MS" panose="030F0702030302020204" pitchFamily="66" charset="0"/>
              </a:rPr>
              <a:t>ing</a:t>
            </a:r>
            <a:r>
              <a:rPr lang="en-US" sz="1400" dirty="0" smtClean="0">
                <a:latin typeface="Comic Sans MS" panose="030F0702030302020204" pitchFamily="66" charset="0"/>
              </a:rPr>
              <a:t>)</a:t>
            </a:r>
            <a:endParaRPr lang="en-US" sz="2000" b="1" dirty="0" smtClean="0"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fais</a:t>
            </a:r>
            <a:r>
              <a:rPr lang="en-US" sz="2000" b="1" dirty="0" smtClean="0">
                <a:latin typeface="Comic Sans MS" panose="030F0702030302020204" pitchFamily="66" charset="0"/>
              </a:rPr>
              <a:t> de la voile</a:t>
            </a:r>
            <a:r>
              <a:rPr lang="en-US" sz="1400" dirty="0" smtClean="0">
                <a:latin typeface="Comic Sans MS" panose="030F0702030302020204" pitchFamily="66" charset="0"/>
              </a:rPr>
              <a:t>	(I do some sailing)</a:t>
            </a:r>
            <a:endParaRPr lang="en-US" sz="2000" b="1" dirty="0" smtClean="0"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vais</a:t>
            </a:r>
            <a:r>
              <a:rPr lang="en-US" sz="2000" b="1" dirty="0" smtClean="0">
                <a:latin typeface="Comic Sans MS" panose="030F0702030302020204" pitchFamily="66" charset="0"/>
              </a:rPr>
              <a:t> à la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plage</a:t>
            </a:r>
            <a:r>
              <a:rPr lang="en-US" sz="2000" b="1" dirty="0" smtClean="0">
                <a:latin typeface="Comic Sans MS" panose="030F0702030302020204" pitchFamily="66" charset="0"/>
              </a:rPr>
              <a:t>	</a:t>
            </a:r>
            <a:r>
              <a:rPr lang="en-US" sz="1400" dirty="0" smtClean="0">
                <a:latin typeface="Comic Sans MS" panose="030F0702030302020204" pitchFamily="66" charset="0"/>
              </a:rPr>
              <a:t>(I go to the beach)</a:t>
            </a:r>
            <a:endParaRPr lang="en-US" sz="1400" dirty="0"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latin typeface="Comic Sans MS" panose="030F0702030302020204" pitchFamily="66" charset="0"/>
              </a:rPr>
              <a:t>je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vais</a:t>
            </a:r>
            <a:r>
              <a:rPr lang="en-US" sz="2000" b="1" dirty="0" smtClean="0">
                <a:latin typeface="Comic Sans MS" panose="030F0702030302020204" pitchFamily="66" charset="0"/>
              </a:rPr>
              <a:t> au </a:t>
            </a:r>
            <a:r>
              <a:rPr lang="en-US" sz="2000" b="1" dirty="0" err="1" smtClean="0">
                <a:latin typeface="Comic Sans MS" panose="030F0702030302020204" pitchFamily="66" charset="0"/>
              </a:rPr>
              <a:t>parc</a:t>
            </a:r>
            <a:r>
              <a:rPr lang="en-US" sz="2000" b="1" dirty="0" smtClean="0">
                <a:latin typeface="Comic Sans MS" panose="030F0702030302020204" pitchFamily="66" charset="0"/>
              </a:rPr>
              <a:t>	</a:t>
            </a:r>
            <a:r>
              <a:rPr lang="en-US" sz="1400" dirty="0" smtClean="0">
                <a:latin typeface="Comic Sans MS" panose="030F0702030302020204" pitchFamily="66" charset="0"/>
              </a:rPr>
              <a:t>(I go to the park)</a:t>
            </a:r>
            <a:r>
              <a:rPr lang="en-US" sz="2000" b="1" dirty="0" smtClean="0">
                <a:latin typeface="Comic Sans MS" panose="030F0702030302020204" pitchFamily="66" charset="0"/>
              </a:rPr>
              <a:t>		</a:t>
            </a:r>
            <a:endParaRPr lang="en-US" sz="14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22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6474</TotalTime>
  <Words>487</Words>
  <Application>Microsoft Office PowerPoint</Application>
  <PresentationFormat>Widescreen</PresentationFormat>
  <Paragraphs>195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Cooper</dc:creator>
  <cp:lastModifiedBy>S Cooper</cp:lastModifiedBy>
  <cp:revision>35</cp:revision>
  <dcterms:created xsi:type="dcterms:W3CDTF">2020-06-12T06:48:44Z</dcterms:created>
  <dcterms:modified xsi:type="dcterms:W3CDTF">2020-06-20T07:28:35Z</dcterms:modified>
</cp:coreProperties>
</file>