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99" r:id="rId2"/>
    <p:sldId id="281" r:id="rId3"/>
    <p:sldId id="300" r:id="rId4"/>
    <p:sldId id="302" r:id="rId5"/>
    <p:sldId id="304" r:id="rId6"/>
    <p:sldId id="303" r:id="rId7"/>
    <p:sldId id="257" r:id="rId8"/>
    <p:sldId id="305" r:id="rId9"/>
    <p:sldId id="308" r:id="rId10"/>
    <p:sldId id="309" r:id="rId11"/>
    <p:sldId id="268" r:id="rId12"/>
    <p:sldId id="312" r:id="rId13"/>
    <p:sldId id="311" r:id="rId14"/>
    <p:sldId id="313" r:id="rId15"/>
    <p:sldId id="306" r:id="rId16"/>
    <p:sldId id="314" r:id="rId17"/>
    <p:sldId id="307" r:id="rId18"/>
    <p:sldId id="316" r:id="rId19"/>
    <p:sldId id="315" r:id="rId20"/>
    <p:sldId id="317" r:id="rId21"/>
    <p:sldId id="319" r:id="rId22"/>
    <p:sldId id="31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43" autoAdjust="0"/>
    <p:restoredTop sz="91119" autoAdjust="0"/>
  </p:normalViewPr>
  <p:slideViewPr>
    <p:cSldViewPr>
      <p:cViewPr varScale="1">
        <p:scale>
          <a:sx n="80" d="100"/>
          <a:sy n="80" d="100"/>
        </p:scale>
        <p:origin x="72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4231A-5F4D-483C-BFB2-50C1189786F4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C5AED-680D-4EB8-9F6A-D8A1B5E9DD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168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Review from last</a:t>
            </a:r>
            <a:r>
              <a:rPr lang="en-GB" baseline="0" dirty="0" smtClean="0"/>
              <a:t> week and then use dice to decide who is doing the action – say and write the answer.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CE3E-80BF-48FE-BF1E-94A3EF4E57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55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Je ne</a:t>
            </a:r>
            <a:r>
              <a:rPr lang="en-GB" baseline="0" dirty="0" smtClean="0"/>
              <a:t> mange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joue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quitte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regarde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voyage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travaille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n’écoute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n’aide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n’arrive</a:t>
            </a:r>
            <a:r>
              <a:rPr lang="en-GB" baseline="0" dirty="0" smtClean="0"/>
              <a:t> pas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CE3E-80BF-48FE-BF1E-94A3EF4E577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5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Je ne</a:t>
            </a:r>
            <a:r>
              <a:rPr lang="en-GB" baseline="0" dirty="0" smtClean="0"/>
              <a:t> mange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joue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quitte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regarde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voyage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ne </a:t>
            </a:r>
            <a:r>
              <a:rPr lang="en-GB" baseline="0" dirty="0" err="1" smtClean="0"/>
              <a:t>travaille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n’écoute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n’aide</a:t>
            </a:r>
            <a:r>
              <a:rPr lang="en-GB" baseline="0" dirty="0" smtClean="0"/>
              <a:t> pas</a:t>
            </a:r>
          </a:p>
          <a:p>
            <a:pPr marL="228600" indent="-228600">
              <a:buAutoNum type="arabicPeriod"/>
            </a:pPr>
            <a:r>
              <a:rPr lang="en-GB" baseline="0" dirty="0" smtClean="0"/>
              <a:t>Je </a:t>
            </a:r>
            <a:r>
              <a:rPr lang="en-GB" baseline="0" dirty="0" err="1" smtClean="0"/>
              <a:t>n’arrive</a:t>
            </a:r>
            <a:r>
              <a:rPr lang="en-GB" baseline="0" dirty="0" smtClean="0"/>
              <a:t> pas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CE3E-80BF-48FE-BF1E-94A3EF4E5777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188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GB" dirty="0" smtClean="0"/>
              <a:t>Review from last</a:t>
            </a:r>
            <a:r>
              <a:rPr lang="en-GB" baseline="0" dirty="0" smtClean="0"/>
              <a:t> week and then use dice to decide who is doing the action – say and write the answer.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6CE3E-80BF-48FE-BF1E-94A3EF4E5777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7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8867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09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758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315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9558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91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956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98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088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36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13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511091-75F8-44AF-B04F-36074C3ED96D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2A3F-F300-4D86-B5D8-4EA9BAE268A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025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04664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err="1" smtClean="0">
                <a:latin typeface="Comic Sans MS" panose="030F0702030302020204" pitchFamily="66" charset="0"/>
              </a:rPr>
              <a:t>lundi</a:t>
            </a:r>
            <a:r>
              <a:rPr lang="en-US" sz="4000" b="1" u="sng" dirty="0" smtClean="0">
                <a:latin typeface="Comic Sans MS" panose="030F0702030302020204" pitchFamily="66" charset="0"/>
              </a:rPr>
              <a:t>, </a:t>
            </a:r>
            <a:r>
              <a:rPr lang="en-US" sz="4000" b="1" u="sng" dirty="0" err="1" smtClean="0">
                <a:latin typeface="Comic Sans MS" panose="030F0702030302020204" pitchFamily="66" charset="0"/>
              </a:rPr>
              <a:t>quinze</a:t>
            </a:r>
            <a:r>
              <a:rPr lang="en-US" sz="4000" b="1" u="sng" dirty="0" smtClean="0">
                <a:latin typeface="Comic Sans MS" panose="030F0702030302020204" pitchFamily="66" charset="0"/>
              </a:rPr>
              <a:t> </a:t>
            </a:r>
            <a:r>
              <a:rPr lang="en-US" sz="4000" b="1" u="sng" dirty="0" err="1" smtClean="0">
                <a:latin typeface="Comic Sans MS" panose="030F0702030302020204" pitchFamily="66" charset="0"/>
              </a:rPr>
              <a:t>juin</a:t>
            </a:r>
            <a:endParaRPr lang="en-US" sz="4000" b="1" u="sng" dirty="0" smtClean="0">
              <a:latin typeface="Comic Sans MS" panose="030F0702030302020204" pitchFamily="66" charset="0"/>
            </a:endParaRPr>
          </a:p>
          <a:p>
            <a:endParaRPr lang="en-US" sz="4000" b="1" u="sng" dirty="0">
              <a:latin typeface="Comic Sans MS" panose="030F0702030302020204" pitchFamily="66" charset="0"/>
            </a:endParaRPr>
          </a:p>
          <a:p>
            <a:r>
              <a:rPr lang="en-US" sz="4000" b="1" u="sng" dirty="0" err="1" smtClean="0">
                <a:latin typeface="Comic Sans MS" panose="030F0702030302020204" pitchFamily="66" charset="0"/>
              </a:rPr>
              <a:t>L’Objectif</a:t>
            </a:r>
            <a:r>
              <a:rPr lang="en-US" sz="4000" b="1" u="sng" dirty="0" smtClean="0">
                <a:latin typeface="Comic Sans MS" panose="030F0702030302020204" pitchFamily="66" charset="0"/>
              </a:rPr>
              <a:t>: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revise the present tense of ‘</a:t>
            </a:r>
            <a:r>
              <a:rPr lang="en-US" sz="4000" b="1" dirty="0" err="1" smtClean="0">
                <a:latin typeface="Comic Sans MS" panose="030F0702030302020204" pitchFamily="66" charset="0"/>
              </a:rPr>
              <a:t>er</a:t>
            </a:r>
            <a:r>
              <a:rPr lang="en-US" sz="4000" b="1" dirty="0" smtClean="0">
                <a:latin typeface="Comic Sans MS" panose="030F0702030302020204" pitchFamily="66" charset="0"/>
              </a:rPr>
              <a:t>’ verbs.</a:t>
            </a: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revise the present tense of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avoir</a:t>
            </a:r>
            <a:endParaRPr lang="en-US" sz="4000" b="1" dirty="0" smtClean="0">
              <a:latin typeface="Comic Sans MS" panose="030F0702030302020204" pitchFamily="66" charset="0"/>
            </a:endParaRP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revise the present tense of </a:t>
            </a:r>
            <a:r>
              <a:rPr lang="en-US" sz="4000" b="1" dirty="0" err="1" smtClean="0">
                <a:latin typeface="Comic Sans MS" panose="030F0702030302020204" pitchFamily="66" charset="0"/>
              </a:rPr>
              <a:t>être</a:t>
            </a:r>
            <a:endParaRPr lang="en-US" sz="4000" b="1" dirty="0" smtClean="0">
              <a:latin typeface="Comic Sans MS" panose="030F0702030302020204" pitchFamily="66" charset="0"/>
            </a:endParaRPr>
          </a:p>
          <a:p>
            <a:pPr marL="571500" indent="-571500">
              <a:buFontTx/>
              <a:buChar char="-"/>
            </a:pPr>
            <a:r>
              <a:rPr lang="en-US" sz="4000" b="1" dirty="0" smtClean="0">
                <a:latin typeface="Comic Sans MS" panose="030F0702030302020204" pitchFamily="66" charset="0"/>
              </a:rPr>
              <a:t>say how often you do something</a:t>
            </a:r>
            <a:endParaRPr lang="en-GB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4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3240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latin typeface="Comic Sans MS" panose="030F0702030302020204" pitchFamily="66" charset="0"/>
              </a:rPr>
              <a:t>Les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Jours</a:t>
            </a:r>
            <a:endParaRPr lang="en-US" sz="3600" b="1" u="sng" dirty="0" smtClean="0">
              <a:latin typeface="Comic Sans MS" panose="030F0702030302020204" pitchFamily="66" charset="0"/>
            </a:endParaRPr>
          </a:p>
          <a:p>
            <a:endParaRPr lang="en-US" sz="3600" b="1" u="sng" dirty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lundi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mardi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mercredi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jeudi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vendredi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samedi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dimanche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3563888" y="1700808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www.nacentralohio.com/wp-content/uploads/2013/04/CE_0413_WomanEatingSala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 bwMode="auto">
          <a:xfrm>
            <a:off x="3563888" y="1700808"/>
            <a:ext cx="189278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411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nacentralohio.com/wp-content/uploads/2013/04/CE_0413_WomanEatingSala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 bwMode="auto">
          <a:xfrm>
            <a:off x="971599" y="1439485"/>
            <a:ext cx="189278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20017" y="1394292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9" t="9051" r="14931" b="15268"/>
          <a:stretch/>
        </p:blipFill>
        <p:spPr bwMode="auto">
          <a:xfrm>
            <a:off x="6389503" y="1412776"/>
            <a:ext cx="1909610" cy="143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971599" y="3215545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43" y="3063994"/>
            <a:ext cx="1736204" cy="163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04" y="3027705"/>
            <a:ext cx="1892500" cy="161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/>
          <a:stretch/>
        </p:blipFill>
        <p:spPr bwMode="auto">
          <a:xfrm>
            <a:off x="1069944" y="4869159"/>
            <a:ext cx="1794441" cy="178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1"/>
          <a:stretch/>
        </p:blipFill>
        <p:spPr bwMode="auto">
          <a:xfrm>
            <a:off x="3491879" y="4905643"/>
            <a:ext cx="2237747" cy="1615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869159"/>
            <a:ext cx="2542585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42" y="161593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15" y="1558106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425" y="161593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14" y="333802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15" y="334301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181" y="321554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86" y="5232763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611" y="517085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99202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978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nacentralohio.com/wp-content/uploads/2013/04/CE_0413_WomanEatingSala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 bwMode="auto">
          <a:xfrm>
            <a:off x="971599" y="1439485"/>
            <a:ext cx="189278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20017" y="1394292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9" t="9051" r="14931" b="15268"/>
          <a:stretch/>
        </p:blipFill>
        <p:spPr bwMode="auto">
          <a:xfrm>
            <a:off x="6389503" y="1412776"/>
            <a:ext cx="1909610" cy="143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971599" y="3215545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43" y="3063994"/>
            <a:ext cx="1736204" cy="163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04" y="3027705"/>
            <a:ext cx="1892500" cy="161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/>
          <a:stretch/>
        </p:blipFill>
        <p:spPr bwMode="auto">
          <a:xfrm>
            <a:off x="1069944" y="4869159"/>
            <a:ext cx="1794441" cy="178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1"/>
          <a:stretch/>
        </p:blipFill>
        <p:spPr bwMode="auto">
          <a:xfrm>
            <a:off x="3491879" y="4905643"/>
            <a:ext cx="2237747" cy="1615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869159"/>
            <a:ext cx="2542585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942" y="161593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15" y="1558106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425" y="161593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114" y="3338029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15" y="334301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181" y="321554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886" y="5232763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611" y="5170855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4" descr="PNG Wrong Cross Transparent Wrong Cross.PNG Images. | Plus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199202"/>
            <a:ext cx="1198100" cy="118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51520" y="476672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mic Sans MS" panose="030F0702030302020204" pitchFamily="66" charset="0"/>
              </a:rPr>
              <a:t>lundi</a:t>
            </a: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mardi</a:t>
            </a: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mercredi</a:t>
            </a: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jeudi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vendredi</a:t>
            </a: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samedi</a:t>
            </a:r>
            <a:r>
              <a:rPr lang="en-US" sz="2800" b="1" dirty="0">
                <a:latin typeface="Comic Sans MS" panose="030F0702030302020204" pitchFamily="66" charset="0"/>
              </a:rPr>
              <a:t>	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dimanche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22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476672"/>
            <a:ext cx="3528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mic Sans MS" panose="030F0702030302020204" pitchFamily="66" charset="0"/>
              </a:rPr>
              <a:t>toujours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parfois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de temps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temps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rarement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32040" y="404664"/>
            <a:ext cx="3528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always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often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sometimes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now and again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rarely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5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 smtClean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1.  			2.  			3.  </a:t>
            </a: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4.   			5.   			6.   </a:t>
            </a: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7.  			8. 			9.  </a:t>
            </a:r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3" name="Picture 2" descr="http://www.nacentralohio.com/wp-content/uploads/2013/04/CE_0413_WomanEatingSala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 bwMode="auto">
          <a:xfrm>
            <a:off x="971599" y="1439485"/>
            <a:ext cx="189278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20017" y="1394292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9" t="9051" r="14931" b="15268"/>
          <a:stretch/>
        </p:blipFill>
        <p:spPr bwMode="auto">
          <a:xfrm>
            <a:off x="6389503" y="1394292"/>
            <a:ext cx="1909610" cy="143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971599" y="3215545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43" y="3063994"/>
            <a:ext cx="1736204" cy="163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04" y="3027705"/>
            <a:ext cx="1892500" cy="161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/>
          <a:stretch/>
        </p:blipFill>
        <p:spPr bwMode="auto">
          <a:xfrm>
            <a:off x="1069944" y="4869159"/>
            <a:ext cx="1794441" cy="178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1"/>
          <a:stretch/>
        </p:blipFill>
        <p:spPr bwMode="auto">
          <a:xfrm>
            <a:off x="3491879" y="4905643"/>
            <a:ext cx="2237747" cy="1615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869159"/>
            <a:ext cx="2542585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251520" y="104447"/>
            <a:ext cx="88924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Comic Sans MS" panose="030F0702030302020204" pitchFamily="66" charset="0"/>
              </a:rPr>
              <a:t>toujours</a:t>
            </a:r>
            <a:r>
              <a:rPr lang="en-US" sz="2800" b="1" dirty="0" smtClean="0">
                <a:latin typeface="Comic Sans MS" panose="030F0702030302020204" pitchFamily="66" charset="0"/>
              </a:rPr>
              <a:t>	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	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parfois</a:t>
            </a:r>
            <a:endParaRPr lang="en-US" sz="2800" b="1" dirty="0" smtClean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   de temps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temps 		</a:t>
            </a:r>
            <a:r>
              <a:rPr lang="en-US" sz="2800" b="1" dirty="0" err="1" smtClean="0">
                <a:latin typeface="Comic Sans MS" panose="030F0702030302020204" pitchFamily="66" charset="0"/>
              </a:rPr>
              <a:t>rarement</a:t>
            </a:r>
            <a:r>
              <a:rPr lang="en-US" sz="2800" b="1" dirty="0" smtClean="0">
                <a:latin typeface="Comic Sans MS" panose="030F0702030302020204" pitchFamily="66" charset="0"/>
              </a:rPr>
              <a:t>	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32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mic Sans MS" panose="030F0702030302020204" pitchFamily="66" charset="0"/>
              </a:rPr>
              <a:t>Toujours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Parfois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>
                <a:latin typeface="Comic Sans MS" panose="030F0702030302020204" pitchFamily="66" charset="0"/>
              </a:rPr>
              <a:t>D</a:t>
            </a:r>
            <a:r>
              <a:rPr lang="en-US" sz="2800" b="1" dirty="0" smtClean="0">
                <a:latin typeface="Comic Sans MS" panose="030F0702030302020204" pitchFamily="66" charset="0"/>
              </a:rPr>
              <a:t>e temps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temps,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Rarement</a:t>
            </a:r>
            <a:r>
              <a:rPr lang="en-US" sz="2800" b="1" dirty="0" smtClean="0">
                <a:latin typeface="Comic Sans MS" panose="030F0702030302020204" pitchFamily="66" charset="0"/>
              </a:rPr>
              <a:t>,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51920" y="260648"/>
            <a:ext cx="561662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je mange de la pizza.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elles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regardent</a:t>
            </a:r>
            <a:r>
              <a:rPr lang="en-US" sz="2800" b="1" dirty="0" smtClean="0">
                <a:latin typeface="Comic Sans MS" panose="030F0702030302020204" pitchFamily="66" charset="0"/>
              </a:rPr>
              <a:t> un film.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il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joue</a:t>
            </a:r>
            <a:r>
              <a:rPr lang="en-US" sz="2800" b="1" dirty="0" smtClean="0">
                <a:latin typeface="Comic Sans MS" panose="030F0702030302020204" pitchFamily="66" charset="0"/>
              </a:rPr>
              <a:t> au foot.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nous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écoutons</a:t>
            </a:r>
            <a:r>
              <a:rPr lang="en-US" sz="2800" b="1" dirty="0" smtClean="0">
                <a:latin typeface="Comic Sans MS" panose="030F0702030302020204" pitchFamily="66" charset="0"/>
              </a:rPr>
              <a:t> de la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musique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endParaRPr lang="en-US" sz="2800" b="1" dirty="0" smtClean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tu</a:t>
            </a:r>
            <a:r>
              <a:rPr lang="en-US" sz="2800" b="1" dirty="0" smtClean="0">
                <a:latin typeface="Comic Sans MS" panose="030F0702030302020204" pitchFamily="66" charset="0"/>
              </a:rPr>
              <a:t> arrives à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l’heure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vous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voyagez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train.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elle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travaille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2800" b="1" dirty="0" smtClean="0">
                <a:latin typeface="Comic Sans MS" panose="030F0702030302020204" pitchFamily="66" charset="0"/>
              </a:rPr>
              <a:t> le salon.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ils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aident</a:t>
            </a:r>
            <a:r>
              <a:rPr lang="en-US" sz="2800" b="1" dirty="0" smtClean="0">
                <a:latin typeface="Comic Sans MS" panose="030F0702030302020204" pitchFamily="66" charset="0"/>
              </a:rPr>
              <a:t> Madame Cooper.</a:t>
            </a:r>
          </a:p>
        </p:txBody>
      </p:sp>
    </p:spTree>
    <p:extLst>
      <p:ext uri="{BB962C8B-B14F-4D97-AF65-F5344CB8AC3E}">
        <p14:creationId xmlns:p14="http://schemas.microsoft.com/office/powerpoint/2010/main" val="122098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381642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Comic Sans MS" panose="030F0702030302020204" pitchFamily="66" charset="0"/>
              </a:rPr>
              <a:t>Toujours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Parfois</a:t>
            </a:r>
            <a:r>
              <a:rPr lang="en-US" sz="2800" b="1" dirty="0" smtClean="0">
                <a:latin typeface="Comic Sans MS" panose="030F0702030302020204" pitchFamily="66" charset="0"/>
              </a:rPr>
              <a:t>, 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>
                <a:latin typeface="Comic Sans MS" panose="030F0702030302020204" pitchFamily="66" charset="0"/>
              </a:rPr>
              <a:t>D</a:t>
            </a:r>
            <a:r>
              <a:rPr lang="en-US" sz="2800" b="1" dirty="0" smtClean="0">
                <a:latin typeface="Comic Sans MS" panose="030F0702030302020204" pitchFamily="66" charset="0"/>
              </a:rPr>
              <a:t>e temps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temps,</a:t>
            </a:r>
          </a:p>
          <a:p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latin typeface="Comic Sans MS" panose="030F0702030302020204" pitchFamily="66" charset="0"/>
              </a:rPr>
              <a:t>Rarement</a:t>
            </a:r>
            <a:r>
              <a:rPr lang="en-US" sz="2800" b="1" dirty="0" smtClean="0">
                <a:latin typeface="Comic Sans MS" panose="030F0702030302020204" pitchFamily="66" charset="0"/>
              </a:rPr>
              <a:t>,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3928" y="0"/>
            <a:ext cx="5616624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mang</a:t>
            </a:r>
            <a:r>
              <a:rPr lang="en-US" sz="2800" b="1" dirty="0" smtClean="0">
                <a:latin typeface="Comic Sans MS" panose="030F0702030302020204" pitchFamily="66" charset="0"/>
              </a:rPr>
              <a:t>e de la pizza.</a:t>
            </a:r>
          </a:p>
          <a:p>
            <a:endParaRPr lang="en-US" sz="10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elles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regard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ent</a:t>
            </a:r>
            <a:r>
              <a:rPr lang="en-US" sz="2800" b="1" dirty="0" smtClean="0">
                <a:latin typeface="Comic Sans MS" panose="030F0702030302020204" pitchFamily="66" charset="0"/>
              </a:rPr>
              <a:t> un film. 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regard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un film.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il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jou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au foot.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jou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au foot.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smtClean="0">
                <a:latin typeface="Comic Sans MS" panose="030F0702030302020204" pitchFamily="66" charset="0"/>
              </a:rPr>
              <a:t>nous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écout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ons</a:t>
            </a:r>
            <a:r>
              <a:rPr lang="en-US" sz="2800" b="1" dirty="0" smtClean="0">
                <a:latin typeface="Comic Sans MS" panose="030F0702030302020204" pitchFamily="66" charset="0"/>
              </a:rPr>
              <a:t> de la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musique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j’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écout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de la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musique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tu</a:t>
            </a:r>
            <a:r>
              <a:rPr lang="en-US" sz="2800" b="1" dirty="0" smtClean="0">
                <a:latin typeface="Comic Sans MS" panose="030F0702030302020204" pitchFamily="66" charset="0"/>
              </a:rPr>
              <a:t> arriv</a:t>
            </a:r>
            <a:r>
              <a:rPr lang="en-US" sz="2800" b="1" strike="sngStrike" dirty="0" smtClean="0">
                <a:latin typeface="Comic Sans MS" panose="030F0702030302020204" pitchFamily="66" charset="0"/>
              </a:rPr>
              <a:t>es</a:t>
            </a:r>
            <a:r>
              <a:rPr lang="en-US" sz="2800" b="1" dirty="0" smtClean="0">
                <a:latin typeface="Comic Sans MS" panose="030F0702030302020204" pitchFamily="66" charset="0"/>
              </a:rPr>
              <a:t> à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l’heure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j’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arriv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à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l’heure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vous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voyag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ez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train.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Comic Sans MS" panose="030F0702030302020204" pitchFamily="66" charset="0"/>
              </a:rPr>
              <a:t>voyag</a:t>
            </a:r>
            <a:r>
              <a:rPr lang="en-US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en</a:t>
            </a:r>
            <a:r>
              <a:rPr lang="en-US" sz="2800" b="1" dirty="0" smtClean="0">
                <a:latin typeface="Comic Sans MS" panose="030F0702030302020204" pitchFamily="66" charset="0"/>
              </a:rPr>
              <a:t> train.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elle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travaill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2800" b="1" dirty="0" smtClean="0">
                <a:latin typeface="Comic Sans MS" panose="030F0702030302020204" pitchFamily="66" charset="0"/>
              </a:rPr>
              <a:t> le salon.</a:t>
            </a:r>
          </a:p>
          <a:p>
            <a:r>
              <a:rPr lang="en-US" sz="28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je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travaill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2800" b="1" dirty="0" smtClean="0">
                <a:latin typeface="Comic Sans MS" panose="030F0702030302020204" pitchFamily="66" charset="0"/>
              </a:rPr>
              <a:t> le salon. </a:t>
            </a:r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strike="sngStrike" dirty="0" err="1" smtClean="0">
                <a:latin typeface="Comic Sans MS" panose="030F0702030302020204" pitchFamily="66" charset="0"/>
              </a:rPr>
              <a:t>ils</a:t>
            </a:r>
            <a:r>
              <a:rPr lang="en-US" sz="2800" b="1" dirty="0" smtClean="0">
                <a:latin typeface="Comic Sans MS" panose="030F0702030302020204" pitchFamily="66" charset="0"/>
              </a:rPr>
              <a:t>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aid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ent</a:t>
            </a:r>
            <a:r>
              <a:rPr lang="en-US" sz="2800" b="1" dirty="0" smtClean="0">
                <a:latin typeface="Comic Sans MS" panose="030F0702030302020204" pitchFamily="66" charset="0"/>
              </a:rPr>
              <a:t> Madame Cooper.</a:t>
            </a:r>
          </a:p>
          <a:p>
            <a:r>
              <a:rPr lang="en-US" sz="28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j’</a:t>
            </a:r>
            <a:r>
              <a:rPr lang="en-US" sz="2800" b="1" dirty="0" err="1" smtClean="0">
                <a:solidFill>
                  <a:srgbClr val="00B050"/>
                </a:solidFill>
                <a:latin typeface="Comic Sans MS" panose="030F0702030302020204" pitchFamily="66" charset="0"/>
              </a:rPr>
              <a:t>aid</a:t>
            </a:r>
            <a:r>
              <a:rPr lang="en-US" sz="28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2800" b="1" dirty="0" smtClean="0">
                <a:latin typeface="Comic Sans MS" panose="030F0702030302020204" pitchFamily="66" charset="0"/>
              </a:rPr>
              <a:t> Madame Cooper. </a:t>
            </a:r>
          </a:p>
        </p:txBody>
      </p:sp>
    </p:spTree>
    <p:extLst>
      <p:ext uri="{BB962C8B-B14F-4D97-AF65-F5344CB8AC3E}">
        <p14:creationId xmlns:p14="http://schemas.microsoft.com/office/powerpoint/2010/main" val="246487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Where does the frequency phrase go </a:t>
            </a:r>
          </a:p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in the sentence?</a:t>
            </a:r>
          </a:p>
          <a:p>
            <a:pPr algn="ctr"/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In English: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At the start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At the 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Between the person doing the action and the verb.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latin typeface="Comic Sans MS" panose="030F0702030302020204" pitchFamily="66" charset="0"/>
              </a:rPr>
              <a:t>Often, I eat pizza.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latin typeface="Comic Sans MS" panose="030F0702030302020204" pitchFamily="66" charset="0"/>
              </a:rPr>
              <a:t>I eat pizza often.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latin typeface="Comic Sans MS" panose="030F0702030302020204" pitchFamily="66" charset="0"/>
              </a:rPr>
              <a:t>I often eat pizza.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64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8924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Where does the frequency phrase go </a:t>
            </a:r>
          </a:p>
          <a:p>
            <a:pPr algn="ctr"/>
            <a:r>
              <a:rPr lang="en-US" sz="2800" b="1" dirty="0" smtClean="0">
                <a:latin typeface="Comic Sans MS" panose="030F0702030302020204" pitchFamily="66" charset="0"/>
              </a:rPr>
              <a:t>in the sentence?</a:t>
            </a:r>
          </a:p>
          <a:p>
            <a:pPr algn="ctr"/>
            <a:endParaRPr lang="en-US" sz="2800" b="1" dirty="0">
              <a:latin typeface="Comic Sans MS" panose="030F0702030302020204" pitchFamily="66" charset="0"/>
            </a:endParaRPr>
          </a:p>
          <a:p>
            <a:r>
              <a:rPr lang="en-US" sz="2800" b="1" dirty="0" smtClean="0">
                <a:latin typeface="Comic Sans MS" panose="030F0702030302020204" pitchFamily="66" charset="0"/>
              </a:rPr>
              <a:t>In French: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At the start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At the 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latin typeface="Comic Sans MS" panose="030F0702030302020204" pitchFamily="66" charset="0"/>
              </a:rPr>
              <a:t>Never between the person doing the action and the verb.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b="1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, je mange de la pizza.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b="1" dirty="0" smtClean="0">
                <a:latin typeface="Comic Sans MS" panose="030F0702030302020204" pitchFamily="66" charset="0"/>
              </a:rPr>
              <a:t>Je mange de la pizza </a:t>
            </a:r>
            <a:r>
              <a:rPr lang="en-US" sz="28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Font typeface="Comic Sans MS" panose="030F0702030302020204" pitchFamily="66" charset="0"/>
              <a:buChar char="X"/>
            </a:pPr>
            <a:r>
              <a:rPr lang="en-US" sz="2800" b="1" dirty="0" smtClean="0">
                <a:latin typeface="Comic Sans MS" panose="030F0702030302020204" pitchFamily="66" charset="0"/>
              </a:rPr>
              <a:t>Je </a:t>
            </a:r>
            <a:r>
              <a:rPr lang="en-US" sz="2800" b="1" strike="sngStrike" dirty="0" err="1" smtClean="0">
                <a:latin typeface="Comic Sans MS" panose="030F0702030302020204" pitchFamily="66" charset="0"/>
              </a:rPr>
              <a:t>souvent</a:t>
            </a:r>
            <a:r>
              <a:rPr lang="en-US" sz="2800" b="1" dirty="0" smtClean="0">
                <a:latin typeface="Comic Sans MS" panose="030F0702030302020204" pitchFamily="66" charset="0"/>
              </a:rPr>
              <a:t> mange de la pizza.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93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Put the following into French:</a:t>
            </a: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Sometimes, I work in the kitchen.</a:t>
            </a:r>
          </a:p>
          <a:p>
            <a:pPr marL="457200" indent="-45720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Often, I eat a burger.</a:t>
            </a:r>
          </a:p>
          <a:p>
            <a:pPr marL="457200" indent="-45720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Rarely, I arrive on time.</a:t>
            </a:r>
          </a:p>
          <a:p>
            <a:pPr marL="457200" indent="-45720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Now and again, I help Miss Cooper.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Always, I listen to music. 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90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785925"/>
              </p:ext>
            </p:extLst>
          </p:nvPr>
        </p:nvGraphicFramePr>
        <p:xfrm>
          <a:off x="510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en-US" sz="2100" b="1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en-US" sz="2100" b="1" baseline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en-US" sz="2100" b="1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baseline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en-US" sz="2100" b="1" baseline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en-US" sz="2100" b="1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en-GB" sz="2100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100" b="1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 </a:t>
                      </a:r>
                      <a:r>
                        <a:rPr lang="en-US" sz="2100" b="1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en-GB" sz="2100" b="1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2100" b="1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446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332656"/>
            <a:ext cx="84969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Put the following into French:</a:t>
            </a:r>
          </a:p>
          <a:p>
            <a:endParaRPr lang="en-US" sz="3200" b="1" dirty="0" smtClean="0">
              <a:latin typeface="Comic Sans MS" panose="030F0702030302020204" pitchFamily="66" charset="0"/>
            </a:endParaRPr>
          </a:p>
          <a:p>
            <a:pPr marL="457200" indent="-457200"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Parfois</a:t>
            </a:r>
            <a:r>
              <a:rPr lang="en-US" sz="3200" b="1" dirty="0" smtClean="0">
                <a:latin typeface="Comic Sans MS" panose="030F0702030302020204" pitchFamily="66" charset="0"/>
              </a:rPr>
              <a:t>, je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travaille</a:t>
            </a:r>
            <a:r>
              <a:rPr lang="en-US" sz="3200" b="1" dirty="0" smtClean="0">
                <a:latin typeface="Comic Sans MS" panose="030F0702030302020204" pitchFamily="66" charset="0"/>
              </a:rPr>
              <a:t>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dans</a:t>
            </a:r>
            <a:r>
              <a:rPr lang="en-US" sz="3200" b="1" dirty="0" smtClean="0">
                <a:latin typeface="Comic Sans MS" panose="030F0702030302020204" pitchFamily="66" charset="0"/>
              </a:rPr>
              <a:t> la cuisine.</a:t>
            </a:r>
          </a:p>
          <a:p>
            <a:pPr marL="457200" indent="-457200"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Souvent</a:t>
            </a:r>
            <a:r>
              <a:rPr lang="en-US" sz="3200" b="1" dirty="0" smtClean="0">
                <a:latin typeface="Comic Sans MS" panose="030F0702030302020204" pitchFamily="66" charset="0"/>
              </a:rPr>
              <a:t>, je mange un burger.</a:t>
            </a:r>
          </a:p>
          <a:p>
            <a:pPr marL="457200" indent="-457200">
              <a:buAutoNum type="arabicPeriod"/>
            </a:pPr>
            <a:r>
              <a:rPr lang="en-US" sz="3200" b="1" dirty="0" err="1" smtClean="0">
                <a:latin typeface="Comic Sans MS" panose="030F0702030302020204" pitchFamily="66" charset="0"/>
              </a:rPr>
              <a:t>Rarement</a:t>
            </a:r>
            <a:r>
              <a:rPr lang="en-US" sz="3200" b="1" dirty="0" smtClean="0"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j’arrive</a:t>
            </a:r>
            <a:r>
              <a:rPr lang="en-US" sz="3200" b="1" dirty="0" smtClean="0">
                <a:latin typeface="Comic Sans MS" panose="030F0702030302020204" pitchFamily="66" charset="0"/>
              </a:rPr>
              <a:t> à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l’heure</a:t>
            </a:r>
            <a:r>
              <a:rPr lang="en-US" sz="3200" b="1" dirty="0" smtClean="0"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3200" b="1" dirty="0" smtClean="0">
                <a:latin typeface="Comic Sans MS" panose="030F0702030302020204" pitchFamily="66" charset="0"/>
              </a:rPr>
              <a:t>De temps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en</a:t>
            </a:r>
            <a:r>
              <a:rPr lang="en-US" sz="3200" b="1" dirty="0" smtClean="0">
                <a:latin typeface="Comic Sans MS" panose="030F0702030302020204" pitchFamily="66" charset="0"/>
              </a:rPr>
              <a:t> temps,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j’aide</a:t>
            </a:r>
            <a:r>
              <a:rPr lang="en-US" sz="3200" b="1" dirty="0" smtClean="0">
                <a:latin typeface="Comic Sans MS" panose="030F0702030302020204" pitchFamily="66" charset="0"/>
              </a:rPr>
              <a:t> Madame Cooper.</a:t>
            </a: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5.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Toujours</a:t>
            </a:r>
            <a:r>
              <a:rPr lang="en-US" sz="3200" b="1" dirty="0" smtClean="0">
                <a:latin typeface="Comic Sans MS" panose="030F0702030302020204" pitchFamily="66" charset="0"/>
              </a:rPr>
              <a:t>,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j’écoute</a:t>
            </a:r>
            <a:r>
              <a:rPr lang="en-US" sz="3200" b="1" dirty="0" smtClean="0">
                <a:latin typeface="Comic Sans MS" panose="030F0702030302020204" pitchFamily="66" charset="0"/>
              </a:rPr>
              <a:t> de la </a:t>
            </a:r>
            <a:r>
              <a:rPr lang="en-US" sz="3200" b="1" dirty="0" err="1" smtClean="0">
                <a:latin typeface="Comic Sans MS" panose="030F0702030302020204" pitchFamily="66" charset="0"/>
              </a:rPr>
              <a:t>musique</a:t>
            </a:r>
            <a:r>
              <a:rPr lang="en-US" sz="3200" b="1" dirty="0" smtClean="0">
                <a:latin typeface="Comic Sans MS" panose="030F0702030302020204" pitchFamily="66" charset="0"/>
              </a:rPr>
              <a:t>. 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51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88640"/>
            <a:ext cx="8496944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Now have a go at doing some of your own. Stick to activities and French you know before using days of the week and the frequency phrases to say when and/or how often you do them.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Send pictures of your work to me and I can give you some feedback on how you are doing.</a:t>
            </a:r>
          </a:p>
          <a:p>
            <a:endParaRPr lang="en-US" sz="3200" b="1" dirty="0">
              <a:latin typeface="Comic Sans MS" panose="030F0702030302020204" pitchFamily="66" charset="0"/>
            </a:endParaRPr>
          </a:p>
          <a:p>
            <a:r>
              <a:rPr lang="en-US" sz="3200" b="1" dirty="0" smtClean="0">
                <a:latin typeface="Comic Sans MS" panose="030F0702030302020204" pitchFamily="66" charset="0"/>
              </a:rPr>
              <a:t>Keep learning the verbs for your verb challenge and see if you can beat your score or time next week.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90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044578"/>
              </p:ext>
            </p:extLst>
          </p:nvPr>
        </p:nvGraphicFramePr>
        <p:xfrm>
          <a:off x="510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er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r>
                        <a:rPr lang="fr-FR" sz="2100" b="1" baseline="0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r>
                        <a:rPr lang="fr-FR" sz="2100" b="1" noProof="0" dirty="0" err="1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play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jou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listen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écout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087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9195238"/>
              </p:ext>
            </p:extLst>
          </p:nvPr>
        </p:nvGraphicFramePr>
        <p:xfrm>
          <a:off x="510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225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278086"/>
              </p:ext>
            </p:extLst>
          </p:nvPr>
        </p:nvGraphicFramePr>
        <p:xfrm>
          <a:off x="510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67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5821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Verb Challenge:</a:t>
            </a:r>
            <a:endParaRPr lang="en-GB" sz="2400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510208" y="2008256"/>
          <a:ext cx="8238256" cy="349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568">
                  <a:extLst>
                    <a:ext uri="{9D8B030D-6E8A-4147-A177-3AD203B41FA5}">
                      <a16:colId xmlns:a16="http://schemas.microsoft.com/office/drawing/2014/main" val="1439284884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413162515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1827702359"/>
                    </a:ext>
                  </a:extLst>
                </a:gridCol>
                <a:gridCol w="2193896">
                  <a:extLst>
                    <a:ext uri="{9D8B030D-6E8A-4147-A177-3AD203B41FA5}">
                      <a16:colId xmlns:a16="http://schemas.microsoft.com/office/drawing/2014/main" val="3948089018"/>
                    </a:ext>
                  </a:extLst>
                </a:gridCol>
              </a:tblGrid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avoir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to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be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être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647538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j’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ai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am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je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suis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8375396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tu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1848894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071999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has</a:t>
                      </a:r>
                      <a:endParaRPr lang="fr-FR" sz="2100" b="1" noProof="0" dirty="0">
                        <a:solidFill>
                          <a:srgbClr val="FF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she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is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est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709687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baseline="0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baseline="0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ons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we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nous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sommes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2566921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av</a:t>
                      </a:r>
                      <a:r>
                        <a:rPr lang="fr-FR" sz="2100" b="1" noProof="0" dirty="0" smtClean="0">
                          <a:solidFill>
                            <a:srgbClr val="FF0000"/>
                          </a:solidFill>
                          <a:latin typeface="Comic Sans MS" panose="030F0702030302020204" pitchFamily="66" charset="0"/>
                        </a:rPr>
                        <a:t>ez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you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vous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êtes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30686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ils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9626893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have</a:t>
                      </a:r>
                      <a:endParaRPr lang="fr-FR" sz="2100" b="1" noProof="0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err="1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they</a:t>
                      </a:r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are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100" b="1" noProof="0" dirty="0" smtClean="0">
                          <a:solidFill>
                            <a:srgbClr val="C00000"/>
                          </a:solidFill>
                          <a:latin typeface="Comic Sans MS" panose="030F0702030302020204" pitchFamily="66" charset="0"/>
                        </a:rPr>
                        <a:t>elles </a:t>
                      </a:r>
                      <a:r>
                        <a:rPr lang="fr-FR" sz="2100" b="1" noProof="0" dirty="0" smtClean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sont</a:t>
                      </a:r>
                      <a:endParaRPr lang="fr-FR" sz="2100" b="1" noProof="0" dirty="0">
                        <a:solidFill>
                          <a:srgbClr val="C00000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325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23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04664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3200" dirty="0" smtClean="0">
              <a:latin typeface="Comic Sans MS" panose="030F0702030302020204" pitchFamily="66" charset="0"/>
            </a:endParaRPr>
          </a:p>
          <a:p>
            <a:endParaRPr lang="en-GB" sz="3200" dirty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1.  			2.  			3.  </a:t>
            </a: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4.   			5.   			6.   </a:t>
            </a: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  <a:p>
            <a:r>
              <a:rPr lang="en-GB" sz="1600" dirty="0" smtClean="0">
                <a:latin typeface="Comic Sans MS" panose="030F0702030302020204" pitchFamily="66" charset="0"/>
              </a:rPr>
              <a:t>7.  			8. 			9.  </a:t>
            </a:r>
            <a:endParaRPr lang="en-GB" sz="1600" dirty="0">
              <a:latin typeface="Comic Sans MS" panose="030F0702030302020204" pitchFamily="66" charset="0"/>
            </a:endParaRPr>
          </a:p>
          <a:p>
            <a:endParaRPr lang="en-GB" sz="1600" dirty="0" smtClean="0">
              <a:latin typeface="Comic Sans MS" panose="030F0702030302020204" pitchFamily="66" charset="0"/>
            </a:endParaRPr>
          </a:p>
          <a:p>
            <a:endParaRPr lang="en-GB" sz="1600" dirty="0">
              <a:latin typeface="Comic Sans MS" panose="030F0702030302020204" pitchFamily="66" charset="0"/>
            </a:endParaRPr>
          </a:p>
        </p:txBody>
      </p:sp>
      <p:pic>
        <p:nvPicPr>
          <p:cNvPr id="3" name="Picture 2" descr="http://www.nacentralohio.com/wp-content/uploads/2013/04/CE_0413_WomanEatingSala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39"/>
          <a:stretch/>
        </p:blipFill>
        <p:spPr bwMode="auto">
          <a:xfrm>
            <a:off x="971599" y="1439485"/>
            <a:ext cx="1892786" cy="145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20017" y="1394292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69" t="9051" r="14931" b="15268"/>
          <a:stretch/>
        </p:blipFill>
        <p:spPr bwMode="auto">
          <a:xfrm>
            <a:off x="6389503" y="1394292"/>
            <a:ext cx="1909610" cy="143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971599" y="3215545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543" y="3063994"/>
            <a:ext cx="1736204" cy="1632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504" y="3027705"/>
            <a:ext cx="1892500" cy="1614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85"/>
          <a:stretch/>
        </p:blipFill>
        <p:spPr bwMode="auto">
          <a:xfrm>
            <a:off x="1069944" y="4869159"/>
            <a:ext cx="1794441" cy="1785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71"/>
          <a:stretch/>
        </p:blipFill>
        <p:spPr bwMode="auto">
          <a:xfrm>
            <a:off x="3491879" y="4905643"/>
            <a:ext cx="2237747" cy="1615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869159"/>
            <a:ext cx="2542585" cy="1512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009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3240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latin typeface="Comic Sans MS" panose="030F0702030302020204" pitchFamily="66" charset="0"/>
              </a:rPr>
              <a:t>Les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Jours</a:t>
            </a:r>
            <a:endParaRPr lang="en-US" sz="3600" b="1" u="sng" dirty="0" smtClean="0">
              <a:latin typeface="Comic Sans MS" panose="030F0702030302020204" pitchFamily="66" charset="0"/>
            </a:endParaRPr>
          </a:p>
          <a:p>
            <a:endParaRPr lang="en-US" sz="3600" b="1" u="sng" dirty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lundi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mardi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mercredi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jeudi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vendredi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samedi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dimanche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20017" y="1394292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252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76672"/>
            <a:ext cx="324036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latin typeface="Comic Sans MS" panose="030F0702030302020204" pitchFamily="66" charset="0"/>
              </a:rPr>
              <a:t>Les </a:t>
            </a:r>
            <a:r>
              <a:rPr lang="en-US" sz="3600" b="1" u="sng" dirty="0" err="1" smtClean="0">
                <a:latin typeface="Comic Sans MS" panose="030F0702030302020204" pitchFamily="66" charset="0"/>
              </a:rPr>
              <a:t>Jours</a:t>
            </a:r>
            <a:endParaRPr lang="en-US" sz="3600" b="1" u="sng" dirty="0" smtClean="0">
              <a:latin typeface="Comic Sans MS" panose="030F0702030302020204" pitchFamily="66" charset="0"/>
            </a:endParaRPr>
          </a:p>
          <a:p>
            <a:endParaRPr lang="en-US" sz="3600" b="1" u="sng" dirty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lundi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mardi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mercredi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jeudi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vendredi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samedi</a:t>
            </a:r>
            <a:endParaRPr lang="en-US" sz="3600" b="1" dirty="0" smtClean="0">
              <a:latin typeface="Comic Sans MS" panose="030F0702030302020204" pitchFamily="66" charset="0"/>
            </a:endParaRPr>
          </a:p>
          <a:p>
            <a:r>
              <a:rPr lang="en-US" sz="3600" b="1" dirty="0" err="1" smtClean="0">
                <a:latin typeface="Comic Sans MS" panose="030F0702030302020204" pitchFamily="66" charset="0"/>
              </a:rPr>
              <a:t>dimanche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8" r="16079" b="6384"/>
          <a:stretch/>
        </p:blipFill>
        <p:spPr bwMode="auto">
          <a:xfrm>
            <a:off x="3851920" y="1412776"/>
            <a:ext cx="1909609" cy="1457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2"/>
          <a:stretch/>
        </p:blipFill>
        <p:spPr bwMode="auto">
          <a:xfrm>
            <a:off x="3868743" y="1428087"/>
            <a:ext cx="1892786" cy="1427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0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963</Words>
  <Application>Microsoft Office PowerPoint</Application>
  <PresentationFormat>On-screen Show (4:3)</PresentationFormat>
  <Paragraphs>357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Comic Sans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 Cooper</dc:creator>
  <cp:lastModifiedBy>S Cooper</cp:lastModifiedBy>
  <cp:revision>42</cp:revision>
  <dcterms:created xsi:type="dcterms:W3CDTF">2014-06-14T16:58:34Z</dcterms:created>
  <dcterms:modified xsi:type="dcterms:W3CDTF">2020-06-16T17:15:05Z</dcterms:modified>
</cp:coreProperties>
</file>