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handoutMasterIdLst>
    <p:handoutMasterId r:id="rId13"/>
  </p:handoutMasterIdLst>
  <p:sldIdLst>
    <p:sldId id="256" r:id="rId2"/>
    <p:sldId id="257" r:id="rId3"/>
    <p:sldId id="261" r:id="rId4"/>
    <p:sldId id="262" r:id="rId5"/>
    <p:sldId id="263" r:id="rId6"/>
    <p:sldId id="267" r:id="rId7"/>
    <p:sldId id="268" r:id="rId8"/>
    <p:sldId id="269" r:id="rId9"/>
    <p:sldId id="270" r:id="rId10"/>
    <p:sldId id="271" r:id="rId11"/>
    <p:sldId id="272" r:id="rId12"/>
  </p:sldIdLst>
  <p:sldSz cx="9144000" cy="6858000" type="screen4x3"/>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88" d="100"/>
          <a:sy n="88" d="100"/>
        </p:scale>
        <p:origin x="1334" y="6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6A8626A2-C73A-49AF-99DA-8450FC94840C}" type="datetimeFigureOut">
              <a:rPr lang="en-GB" smtClean="0"/>
              <a:t>13/05/2020</a:t>
            </a:fld>
            <a:endParaRPr lang="en-GB" dirty="0"/>
          </a:p>
        </p:txBody>
      </p:sp>
      <p:sp>
        <p:nvSpPr>
          <p:cNvPr id="4" name="Footer Placeholder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AB186CD1-6126-42AB-A118-9307C2537BF8}" type="slidenum">
              <a:rPr lang="en-GB" smtClean="0"/>
              <a:t>‹#›</a:t>
            </a:fld>
            <a:endParaRPr lang="en-GB" dirty="0"/>
          </a:p>
        </p:txBody>
      </p:sp>
    </p:spTree>
    <p:extLst>
      <p:ext uri="{BB962C8B-B14F-4D97-AF65-F5344CB8AC3E}">
        <p14:creationId xmlns:p14="http://schemas.microsoft.com/office/powerpoint/2010/main" val="3105710832"/>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ACEF090-25D7-4999-9EA2-B8920F3591AC}" type="datetimeFigureOut">
              <a:rPr lang="en-GB" smtClean="0"/>
              <a:t>13/05/2020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fld id="{A4AFE153-C56D-4A58-B5B5-7B698B8695C1}" type="slidenum">
              <a:rPr lang="en-GB" smtClean="0"/>
              <a:t>‹#›</a:t>
            </a:fld>
            <a:endParaRPr lang="en-GB" dirty="0"/>
          </a:p>
        </p:txBody>
      </p:sp>
    </p:spTree>
    <p:extLst>
      <p:ext uri="{BB962C8B-B14F-4D97-AF65-F5344CB8AC3E}">
        <p14:creationId xmlns:p14="http://schemas.microsoft.com/office/powerpoint/2010/main" val="3273425583"/>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ACEF090-25D7-4999-9EA2-B8920F3591AC}" type="datetimeFigureOut">
              <a:rPr lang="en-GB" smtClean="0"/>
              <a:t>13/05/2020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A4AFE153-C56D-4A58-B5B5-7B698B8695C1}" type="slidenum">
              <a:rPr lang="en-GB" smtClean="0"/>
              <a:t>‹#›</a:t>
            </a:fld>
            <a:endParaRPr lang="en-GB" dirty="0"/>
          </a:p>
        </p:txBody>
      </p:sp>
    </p:spTree>
    <p:extLst>
      <p:ext uri="{BB962C8B-B14F-4D97-AF65-F5344CB8AC3E}">
        <p14:creationId xmlns:p14="http://schemas.microsoft.com/office/powerpoint/2010/main" val="154298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ACEF090-25D7-4999-9EA2-B8920F3591AC}" type="datetimeFigureOut">
              <a:rPr lang="en-GB" smtClean="0"/>
              <a:t>13/05/2020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A4AFE153-C56D-4A58-B5B5-7B698B8695C1}" type="slidenum">
              <a:rPr lang="en-GB" smtClean="0"/>
              <a:t>‹#›</a:t>
            </a:fld>
            <a:endParaRPr lang="en-GB" dirty="0"/>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1811043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0ACEF090-25D7-4999-9EA2-B8920F3591AC}" type="datetimeFigureOut">
              <a:rPr lang="en-GB" smtClean="0"/>
              <a:t>13/05/2020</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A4AFE153-C56D-4A58-B5B5-7B698B8695C1}" type="slidenum">
              <a:rPr lang="en-GB" smtClean="0"/>
              <a:t>‹#›</a:t>
            </a:fld>
            <a:endParaRPr lang="en-GB" dirty="0"/>
          </a:p>
        </p:txBody>
      </p:sp>
    </p:spTree>
    <p:extLst>
      <p:ext uri="{BB962C8B-B14F-4D97-AF65-F5344CB8AC3E}">
        <p14:creationId xmlns:p14="http://schemas.microsoft.com/office/powerpoint/2010/main" val="74000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0ACEF090-25D7-4999-9EA2-B8920F3591AC}" type="datetimeFigureOut">
              <a:rPr lang="en-GB" smtClean="0"/>
              <a:t>13/05/2020</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A4AFE153-C56D-4A58-B5B5-7B698B8695C1}" type="slidenum">
              <a:rPr lang="en-GB" smtClean="0"/>
              <a:t>‹#›</a:t>
            </a:fld>
            <a:endParaRPr lang="en-GB" dirty="0"/>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8398229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0ACEF090-25D7-4999-9EA2-B8920F3591AC}" type="datetimeFigureOut">
              <a:rPr lang="en-GB" smtClean="0"/>
              <a:t>13/05/2020</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A4AFE153-C56D-4A58-B5B5-7B698B8695C1}" type="slidenum">
              <a:rPr lang="en-GB" smtClean="0"/>
              <a:t>‹#›</a:t>
            </a:fld>
            <a:endParaRPr lang="en-GB" dirty="0"/>
          </a:p>
        </p:txBody>
      </p:sp>
    </p:spTree>
    <p:extLst>
      <p:ext uri="{BB962C8B-B14F-4D97-AF65-F5344CB8AC3E}">
        <p14:creationId xmlns:p14="http://schemas.microsoft.com/office/powerpoint/2010/main" val="3468714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ACEF090-25D7-4999-9EA2-B8920F3591AC}" type="datetimeFigureOut">
              <a:rPr lang="en-GB" smtClean="0"/>
              <a:t>13/05/2020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4AFE153-C56D-4A58-B5B5-7B698B8695C1}" type="slidenum">
              <a:rPr lang="en-GB" smtClean="0"/>
              <a:t>‹#›</a:t>
            </a:fld>
            <a:endParaRPr lang="en-GB" dirty="0"/>
          </a:p>
        </p:txBody>
      </p:sp>
    </p:spTree>
    <p:extLst>
      <p:ext uri="{BB962C8B-B14F-4D97-AF65-F5344CB8AC3E}">
        <p14:creationId xmlns:p14="http://schemas.microsoft.com/office/powerpoint/2010/main" val="20161254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ACEF090-25D7-4999-9EA2-B8920F3591AC}" type="datetimeFigureOut">
              <a:rPr lang="en-GB" smtClean="0"/>
              <a:t>13/05/2020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4AFE153-C56D-4A58-B5B5-7B698B8695C1}" type="slidenum">
              <a:rPr lang="en-GB" smtClean="0"/>
              <a:t>‹#›</a:t>
            </a:fld>
            <a:endParaRPr lang="en-GB" dirty="0"/>
          </a:p>
        </p:txBody>
      </p:sp>
    </p:spTree>
    <p:extLst>
      <p:ext uri="{BB962C8B-B14F-4D97-AF65-F5344CB8AC3E}">
        <p14:creationId xmlns:p14="http://schemas.microsoft.com/office/powerpoint/2010/main" val="866603352"/>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ACEF090-25D7-4999-9EA2-B8920F3591AC}" type="datetimeFigureOut">
              <a:rPr lang="en-GB" smtClean="0"/>
              <a:t>13/05/2020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4AFE153-C56D-4A58-B5B5-7B698B8695C1}" type="slidenum">
              <a:rPr lang="en-GB" smtClean="0"/>
              <a:t>‹#›</a:t>
            </a:fld>
            <a:endParaRPr lang="en-GB" dirty="0"/>
          </a:p>
        </p:txBody>
      </p:sp>
    </p:spTree>
    <p:extLst>
      <p:ext uri="{BB962C8B-B14F-4D97-AF65-F5344CB8AC3E}">
        <p14:creationId xmlns:p14="http://schemas.microsoft.com/office/powerpoint/2010/main" val="7333102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ACEF090-25D7-4999-9EA2-B8920F3591AC}" type="datetimeFigureOut">
              <a:rPr lang="en-GB" smtClean="0"/>
              <a:t>13/05/2020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A4AFE153-C56D-4A58-B5B5-7B698B8695C1}" type="slidenum">
              <a:rPr lang="en-GB" smtClean="0"/>
              <a:t>‹#›</a:t>
            </a:fld>
            <a:endParaRPr lang="en-GB" dirty="0"/>
          </a:p>
        </p:txBody>
      </p:sp>
    </p:spTree>
    <p:extLst>
      <p:ext uri="{BB962C8B-B14F-4D97-AF65-F5344CB8AC3E}">
        <p14:creationId xmlns:p14="http://schemas.microsoft.com/office/powerpoint/2010/main" val="16290274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ACEF090-25D7-4999-9EA2-B8920F3591AC}" type="datetimeFigureOut">
              <a:rPr lang="en-GB" smtClean="0"/>
              <a:t>13/05/2020</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fld id="{A4AFE153-C56D-4A58-B5B5-7B698B8695C1}" type="slidenum">
              <a:rPr lang="en-GB" smtClean="0"/>
              <a:t>‹#›</a:t>
            </a:fld>
            <a:endParaRPr lang="en-GB" dirty="0"/>
          </a:p>
        </p:txBody>
      </p:sp>
    </p:spTree>
    <p:extLst>
      <p:ext uri="{BB962C8B-B14F-4D97-AF65-F5344CB8AC3E}">
        <p14:creationId xmlns:p14="http://schemas.microsoft.com/office/powerpoint/2010/main" val="41953577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ACEF090-25D7-4999-9EA2-B8920F3591AC}" type="datetimeFigureOut">
              <a:rPr lang="en-GB" smtClean="0"/>
              <a:t>13/05/2020</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fld id="{A4AFE153-C56D-4A58-B5B5-7B698B8695C1}" type="slidenum">
              <a:rPr lang="en-GB" smtClean="0"/>
              <a:t>‹#›</a:t>
            </a:fld>
            <a:endParaRPr lang="en-GB" dirty="0"/>
          </a:p>
        </p:txBody>
      </p:sp>
    </p:spTree>
    <p:extLst>
      <p:ext uri="{BB962C8B-B14F-4D97-AF65-F5344CB8AC3E}">
        <p14:creationId xmlns:p14="http://schemas.microsoft.com/office/powerpoint/2010/main" val="31378032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ACEF090-25D7-4999-9EA2-B8920F3591AC}" type="datetimeFigureOut">
              <a:rPr lang="en-GB" smtClean="0"/>
              <a:t>13/05/2020</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A4AFE153-C56D-4A58-B5B5-7B698B8695C1}" type="slidenum">
              <a:rPr lang="en-GB" smtClean="0"/>
              <a:t>‹#›</a:t>
            </a:fld>
            <a:endParaRPr lang="en-GB" dirty="0"/>
          </a:p>
        </p:txBody>
      </p:sp>
    </p:spTree>
    <p:extLst>
      <p:ext uri="{BB962C8B-B14F-4D97-AF65-F5344CB8AC3E}">
        <p14:creationId xmlns:p14="http://schemas.microsoft.com/office/powerpoint/2010/main" val="3532155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ACEF090-25D7-4999-9EA2-B8920F3591AC}" type="datetimeFigureOut">
              <a:rPr lang="en-GB" smtClean="0"/>
              <a:t>13/05/2020</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A4AFE153-C56D-4A58-B5B5-7B698B8695C1}" type="slidenum">
              <a:rPr lang="en-GB" smtClean="0"/>
              <a:t>‹#›</a:t>
            </a:fld>
            <a:endParaRPr lang="en-GB" dirty="0"/>
          </a:p>
        </p:txBody>
      </p:sp>
    </p:spTree>
    <p:extLst>
      <p:ext uri="{BB962C8B-B14F-4D97-AF65-F5344CB8AC3E}">
        <p14:creationId xmlns:p14="http://schemas.microsoft.com/office/powerpoint/2010/main" val="2313766679"/>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0ACEF090-25D7-4999-9EA2-B8920F3591AC}" type="datetimeFigureOut">
              <a:rPr lang="en-GB" smtClean="0"/>
              <a:t>13/05/2020</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A4AFE153-C56D-4A58-B5B5-7B698B8695C1}" type="slidenum">
              <a:rPr lang="en-GB" smtClean="0"/>
              <a:t>‹#›</a:t>
            </a:fld>
            <a:endParaRPr lang="en-GB" dirty="0"/>
          </a:p>
        </p:txBody>
      </p:sp>
    </p:spTree>
    <p:extLst>
      <p:ext uri="{BB962C8B-B14F-4D97-AF65-F5344CB8AC3E}">
        <p14:creationId xmlns:p14="http://schemas.microsoft.com/office/powerpoint/2010/main" val="1595451932"/>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0ACEF090-25D7-4999-9EA2-B8920F3591AC}" type="datetimeFigureOut">
              <a:rPr lang="en-GB" smtClean="0"/>
              <a:t>13/05/2020</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A4AFE153-C56D-4A58-B5B5-7B698B8695C1}" type="slidenum">
              <a:rPr lang="en-GB" smtClean="0"/>
              <a:t>‹#›</a:t>
            </a:fld>
            <a:endParaRPr lang="en-GB" dirty="0"/>
          </a:p>
        </p:txBody>
      </p:sp>
    </p:spTree>
    <p:extLst>
      <p:ext uri="{BB962C8B-B14F-4D97-AF65-F5344CB8AC3E}">
        <p14:creationId xmlns:p14="http://schemas.microsoft.com/office/powerpoint/2010/main" val="1268468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285"/>
            <a:ext cx="1952272" cy="6852968"/>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fld id="{0ACEF090-25D7-4999-9EA2-B8920F3591AC}" type="datetimeFigureOut">
              <a:rPr lang="en-GB" smtClean="0"/>
              <a:t>13/05/2020</a:t>
            </a:fld>
            <a:endParaRPr lang="en-GB" dirty="0"/>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fld id="{A4AFE153-C56D-4A58-B5B5-7B698B8695C1}" type="slidenum">
              <a:rPr lang="en-GB" smtClean="0"/>
              <a:t>‹#›</a:t>
            </a:fld>
            <a:endParaRPr lang="en-GB" dirty="0"/>
          </a:p>
        </p:txBody>
      </p:sp>
    </p:spTree>
    <p:extLst>
      <p:ext uri="{BB962C8B-B14F-4D97-AF65-F5344CB8AC3E}">
        <p14:creationId xmlns:p14="http://schemas.microsoft.com/office/powerpoint/2010/main" val="1093067191"/>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hyperlink" Target="https://www.youtube.com/watch?v=GlE7q-QP4m4"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818606" y="1431235"/>
            <a:ext cx="4429255" cy="1815882"/>
          </a:xfrm>
          <a:prstGeom prst="rect">
            <a:avLst/>
          </a:prstGeom>
          <a:noFill/>
        </p:spPr>
        <p:txBody>
          <a:bodyPr wrap="square" rtlCol="0">
            <a:spAutoFit/>
          </a:bodyPr>
          <a:lstStyle/>
          <a:p>
            <a:pPr algn="ctr"/>
            <a:r>
              <a:rPr lang="en-GB" sz="2400" dirty="0" smtClean="0"/>
              <a:t>Our next project is about the artist</a:t>
            </a:r>
            <a:r>
              <a:rPr lang="en-GB" sz="4400" dirty="0" smtClean="0"/>
              <a:t>, Andy </a:t>
            </a:r>
            <a:r>
              <a:rPr lang="en-GB" sz="4400" dirty="0" smtClean="0"/>
              <a:t>Goldsworthy</a:t>
            </a:r>
            <a:endParaRPr lang="en-GB" sz="4400" dirty="0"/>
          </a:p>
        </p:txBody>
      </p:sp>
      <p:sp>
        <p:nvSpPr>
          <p:cNvPr id="2" name="TextBox 1"/>
          <p:cNvSpPr txBox="1"/>
          <p:nvPr/>
        </p:nvSpPr>
        <p:spPr>
          <a:xfrm>
            <a:off x="1770185" y="3243469"/>
            <a:ext cx="2801815" cy="1477328"/>
          </a:xfrm>
          <a:prstGeom prst="rect">
            <a:avLst/>
          </a:prstGeom>
          <a:noFill/>
        </p:spPr>
        <p:txBody>
          <a:bodyPr wrap="square" rtlCol="0">
            <a:spAutoFit/>
          </a:bodyPr>
          <a:lstStyle/>
          <a:p>
            <a:endParaRPr lang="en-GB" dirty="0" smtClean="0"/>
          </a:p>
          <a:p>
            <a:r>
              <a:rPr lang="en-GB" dirty="0" smtClean="0"/>
              <a:t>Andy was bo</a:t>
            </a:r>
            <a:r>
              <a:rPr lang="en-GB" dirty="0" smtClean="0"/>
              <a:t>rn on the 26</a:t>
            </a:r>
            <a:r>
              <a:rPr lang="en-GB" baseline="30000" dirty="0" smtClean="0"/>
              <a:t>th</a:t>
            </a:r>
            <a:r>
              <a:rPr lang="en-GB" dirty="0" smtClean="0"/>
              <a:t> July, 1956.</a:t>
            </a:r>
            <a:endParaRPr lang="en-GB" dirty="0" smtClean="0"/>
          </a:p>
          <a:p>
            <a:r>
              <a:rPr lang="en-GB" dirty="0" smtClean="0"/>
              <a:t>He is from </a:t>
            </a:r>
            <a:r>
              <a:rPr lang="en-GB" dirty="0" smtClean="0"/>
              <a:t>Cheshire in </a:t>
            </a:r>
            <a:r>
              <a:rPr lang="en-GB" dirty="0" smtClean="0"/>
              <a:t>Great </a:t>
            </a:r>
            <a:r>
              <a:rPr lang="en-GB" dirty="0" smtClean="0"/>
              <a:t>Britain.</a:t>
            </a:r>
            <a:endParaRPr lang="en-GB" dirty="0"/>
          </a:p>
        </p:txBody>
      </p:sp>
      <p:pic>
        <p:nvPicPr>
          <p:cNvPr id="3" name="Picture 2"/>
          <p:cNvPicPr>
            <a:picLocks noChangeAspect="1"/>
          </p:cNvPicPr>
          <p:nvPr/>
        </p:nvPicPr>
        <p:blipFill>
          <a:blip r:embed="rId2"/>
          <a:stretch>
            <a:fillRect/>
          </a:stretch>
        </p:blipFill>
        <p:spPr>
          <a:xfrm>
            <a:off x="5512525" y="1123426"/>
            <a:ext cx="3104606" cy="4470334"/>
          </a:xfrm>
          <a:prstGeom prst="rect">
            <a:avLst/>
          </a:prstGeom>
        </p:spPr>
      </p:pic>
    </p:spTree>
    <p:extLst>
      <p:ext uri="{BB962C8B-B14F-4D97-AF65-F5344CB8AC3E}">
        <p14:creationId xmlns:p14="http://schemas.microsoft.com/office/powerpoint/2010/main" val="392355229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Lesson 4: </a:t>
            </a:r>
            <a:r>
              <a:rPr lang="en-US" sz="2700" dirty="0" smtClean="0"/>
              <a:t>Make a water shadow piece of art work, you could spray water over anything!</a:t>
            </a:r>
            <a:endParaRPr lang="en-GB" sz="2700" dirty="0"/>
          </a:p>
        </p:txBody>
      </p:sp>
      <p:pic>
        <p:nvPicPr>
          <p:cNvPr id="4" name="Content Placeholder 3"/>
          <p:cNvPicPr>
            <a:picLocks noGrp="1" noChangeAspect="1"/>
          </p:cNvPicPr>
          <p:nvPr>
            <p:ph idx="1"/>
          </p:nvPr>
        </p:nvPicPr>
        <p:blipFill rotWithShape="1">
          <a:blip r:embed="rId2"/>
          <a:srcRect l="18559" r="8045"/>
          <a:stretch/>
        </p:blipFill>
        <p:spPr>
          <a:xfrm>
            <a:off x="3100252" y="2744396"/>
            <a:ext cx="3466012" cy="2644487"/>
          </a:xfrm>
          <a:prstGeom prst="rect">
            <a:avLst/>
          </a:prstGeom>
        </p:spPr>
      </p:pic>
    </p:spTree>
    <p:extLst>
      <p:ext uri="{BB962C8B-B14F-4D97-AF65-F5344CB8AC3E}">
        <p14:creationId xmlns:p14="http://schemas.microsoft.com/office/powerpoint/2010/main" val="35257371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2554288" y="623888"/>
            <a:ext cx="6589712" cy="2371725"/>
          </a:xfrm>
        </p:spPr>
        <p:txBody>
          <a:bodyPr>
            <a:normAutofit/>
          </a:bodyPr>
          <a:lstStyle/>
          <a:p>
            <a:r>
              <a:rPr lang="en-US" dirty="0" smtClean="0"/>
              <a:t>Email photographs of your work to </a:t>
            </a:r>
            <a:r>
              <a:rPr lang="en-US" dirty="0" smtClean="0"/>
              <a:t>Mrs</a:t>
            </a:r>
            <a:r>
              <a:rPr lang="en-US" dirty="0" smtClean="0"/>
              <a:t> Phillips and / or stick them in your book!</a:t>
            </a:r>
            <a:endParaRPr lang="en-GB" dirty="0"/>
          </a:p>
        </p:txBody>
      </p:sp>
      <p:pic>
        <p:nvPicPr>
          <p:cNvPr id="4" name="Picture 3"/>
          <p:cNvPicPr>
            <a:picLocks noChangeAspect="1"/>
          </p:cNvPicPr>
          <p:nvPr/>
        </p:nvPicPr>
        <p:blipFill>
          <a:blip r:embed="rId2"/>
          <a:stretch>
            <a:fillRect/>
          </a:stretch>
        </p:blipFill>
        <p:spPr>
          <a:xfrm>
            <a:off x="2382930" y="2926080"/>
            <a:ext cx="4854574" cy="2537324"/>
          </a:xfrm>
          <a:prstGeom prst="rect">
            <a:avLst/>
          </a:prstGeom>
        </p:spPr>
      </p:pic>
    </p:spTree>
    <p:extLst>
      <p:ext uri="{BB962C8B-B14F-4D97-AF65-F5344CB8AC3E}">
        <p14:creationId xmlns:p14="http://schemas.microsoft.com/office/powerpoint/2010/main" val="35986512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01078" y="558841"/>
            <a:ext cx="6811618" cy="2031325"/>
          </a:xfrm>
          <a:prstGeom prst="rect">
            <a:avLst/>
          </a:prstGeom>
        </p:spPr>
        <p:txBody>
          <a:bodyPr wrap="square">
            <a:spAutoFit/>
          </a:bodyPr>
          <a:lstStyle/>
          <a:p>
            <a:pPr algn="ctr">
              <a:lnSpc>
                <a:spcPct val="150000"/>
              </a:lnSpc>
              <a:spcAft>
                <a:spcPts val="1000"/>
              </a:spcAft>
            </a:pPr>
            <a:r>
              <a:rPr lang="en-US" sz="2800" dirty="0">
                <a:solidFill>
                  <a:schemeClr val="accent1">
                    <a:lumMod val="75000"/>
                  </a:schemeClr>
                </a:solidFill>
                <a:ea typeface="Times New Roman" panose="02020603050405020304" pitchFamily="18" charset="0"/>
                <a:cs typeface="Times New Roman" panose="02020603050405020304" pitchFamily="18" charset="0"/>
              </a:rPr>
              <a:t>Andy Goldsworthy is a British artist who produces natural sculptures and environmental and land art.</a:t>
            </a:r>
            <a:endParaRPr lang="en-GB" sz="2800" dirty="0">
              <a:solidFill>
                <a:schemeClr val="accent1">
                  <a:lumMod val="75000"/>
                </a:schemeClr>
              </a:solidFill>
              <a:ea typeface="Calibri" panose="020F0502020204030204" pitchFamily="34" charset="0"/>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3163817" y="3129425"/>
            <a:ext cx="4486139" cy="1794456"/>
          </a:xfrm>
          <a:prstGeom prst="rect">
            <a:avLst/>
          </a:prstGeom>
        </p:spPr>
      </p:pic>
    </p:spTree>
    <p:extLst>
      <p:ext uri="{BB962C8B-B14F-4D97-AF65-F5344CB8AC3E}">
        <p14:creationId xmlns:p14="http://schemas.microsoft.com/office/powerpoint/2010/main" val="138429759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01078" y="558841"/>
            <a:ext cx="6811618" cy="3242041"/>
          </a:xfrm>
          <a:prstGeom prst="rect">
            <a:avLst/>
          </a:prstGeom>
        </p:spPr>
        <p:txBody>
          <a:bodyPr wrap="square">
            <a:spAutoFit/>
          </a:bodyPr>
          <a:lstStyle/>
          <a:p>
            <a:pPr lvl="0" algn="ctr">
              <a:lnSpc>
                <a:spcPct val="150000"/>
              </a:lnSpc>
              <a:spcAft>
                <a:spcPts val="1000"/>
              </a:spcAft>
              <a:tabLst>
                <a:tab pos="457200" algn="l"/>
              </a:tabLst>
            </a:pPr>
            <a:r>
              <a:rPr lang="en-US" sz="2800" dirty="0">
                <a:solidFill>
                  <a:schemeClr val="accent1">
                    <a:lumMod val="75000"/>
                  </a:schemeClr>
                </a:solidFill>
                <a:ea typeface="Times New Roman" panose="02020603050405020304" pitchFamily="18" charset="0"/>
                <a:cs typeface="Times New Roman" panose="02020603050405020304" pitchFamily="18" charset="0"/>
              </a:rPr>
              <a:t>Andy Goldsworthy produces artwork using natural materials (such as flowers, mud, ice, leaves, twigs, pebbles, boulders, snow, thorns, bark, grass and pine cones).</a:t>
            </a:r>
            <a:endParaRPr lang="en-GB" sz="2800" dirty="0">
              <a:solidFill>
                <a:schemeClr val="accent1">
                  <a:lumMod val="75000"/>
                </a:schemeClr>
              </a:solidFill>
              <a:ea typeface="Calibri" panose="020F0502020204030204" pitchFamily="34" charset="0"/>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3970428" y="3800882"/>
            <a:ext cx="2003652" cy="3010952"/>
          </a:xfrm>
          <a:prstGeom prst="rect">
            <a:avLst/>
          </a:prstGeom>
        </p:spPr>
      </p:pic>
    </p:spTree>
    <p:extLst>
      <p:ext uri="{BB962C8B-B14F-4D97-AF65-F5344CB8AC3E}">
        <p14:creationId xmlns:p14="http://schemas.microsoft.com/office/powerpoint/2010/main" val="417534069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01078" y="558841"/>
            <a:ext cx="6811618" cy="4534703"/>
          </a:xfrm>
          <a:prstGeom prst="rect">
            <a:avLst/>
          </a:prstGeom>
        </p:spPr>
        <p:txBody>
          <a:bodyPr wrap="square">
            <a:spAutoFit/>
          </a:bodyPr>
          <a:lstStyle/>
          <a:p>
            <a:pPr lvl="0" algn="ctr">
              <a:lnSpc>
                <a:spcPct val="150000"/>
              </a:lnSpc>
              <a:spcAft>
                <a:spcPts val="1000"/>
              </a:spcAft>
              <a:tabLst>
                <a:tab pos="457200" algn="l"/>
              </a:tabLst>
            </a:pPr>
            <a:r>
              <a:rPr lang="en-US" sz="2800" dirty="0">
                <a:solidFill>
                  <a:schemeClr val="accent1">
                    <a:lumMod val="75000"/>
                  </a:schemeClr>
                </a:solidFill>
                <a:ea typeface="Times New Roman" panose="02020603050405020304" pitchFamily="18" charset="0"/>
                <a:cs typeface="Times New Roman" panose="02020603050405020304" pitchFamily="18" charset="0"/>
              </a:rPr>
              <a:t>Much of his work is made outside and is meant to be temporary. He photographs the artwork and then allows it to remain in the natural environment and decay at its own rate. Sometimes he photographs the same work in different conditions.</a:t>
            </a:r>
            <a:endParaRPr lang="en-GB" sz="2800" dirty="0">
              <a:solidFill>
                <a:schemeClr val="accent1">
                  <a:lumMod val="75000"/>
                </a:schemeClr>
              </a:solidFill>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3810161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01078" y="558841"/>
            <a:ext cx="6811618" cy="3970318"/>
          </a:xfrm>
          <a:prstGeom prst="rect">
            <a:avLst/>
          </a:prstGeom>
        </p:spPr>
        <p:txBody>
          <a:bodyPr wrap="square">
            <a:spAutoFit/>
          </a:bodyPr>
          <a:lstStyle/>
          <a:p>
            <a:pPr lvl="0">
              <a:lnSpc>
                <a:spcPct val="150000"/>
              </a:lnSpc>
              <a:spcAft>
                <a:spcPts val="1000"/>
              </a:spcAft>
              <a:tabLst>
                <a:tab pos="457200" algn="l"/>
              </a:tabLst>
            </a:pPr>
            <a:r>
              <a:rPr lang="en-US" sz="2800" dirty="0">
                <a:solidFill>
                  <a:schemeClr val="accent1">
                    <a:lumMod val="75000"/>
                  </a:schemeClr>
                </a:solidFill>
                <a:ea typeface="Times New Roman" panose="02020603050405020304" pitchFamily="18" charset="0"/>
                <a:cs typeface="Times New Roman" panose="02020603050405020304" pitchFamily="18" charset="0"/>
              </a:rPr>
              <a:t>Goldsworthy says he ‘works with nature as a whole’ and </a:t>
            </a:r>
            <a:r>
              <a:rPr lang="en-US" sz="2800" dirty="0" smtClean="0">
                <a:solidFill>
                  <a:schemeClr val="accent1">
                    <a:lumMod val="75000"/>
                  </a:schemeClr>
                </a:solidFill>
                <a:ea typeface="Times New Roman" panose="02020603050405020304" pitchFamily="18" charset="0"/>
                <a:cs typeface="Times New Roman" panose="02020603050405020304" pitchFamily="18" charset="0"/>
              </a:rPr>
              <a:t>he </a:t>
            </a:r>
            <a:r>
              <a:rPr lang="en-US" sz="2800" dirty="0">
                <a:solidFill>
                  <a:schemeClr val="accent1">
                    <a:lumMod val="75000"/>
                  </a:schemeClr>
                </a:solidFill>
                <a:ea typeface="Times New Roman" panose="02020603050405020304" pitchFamily="18" charset="0"/>
                <a:cs typeface="Times New Roman" panose="02020603050405020304" pitchFamily="18" charset="0"/>
              </a:rPr>
              <a:t>often doesn’t use man-made tools to produce his </a:t>
            </a:r>
            <a:r>
              <a:rPr lang="en-US" sz="2800" dirty="0" smtClean="0">
                <a:solidFill>
                  <a:schemeClr val="accent1">
                    <a:lumMod val="75000"/>
                  </a:schemeClr>
                </a:solidFill>
                <a:ea typeface="Times New Roman" panose="02020603050405020304" pitchFamily="18" charset="0"/>
                <a:cs typeface="Times New Roman" panose="02020603050405020304" pitchFamily="18" charset="0"/>
              </a:rPr>
              <a:t>land art</a:t>
            </a:r>
            <a:r>
              <a:rPr lang="en-US" sz="2800" dirty="0" smtClean="0">
                <a:solidFill>
                  <a:schemeClr val="accent1">
                    <a:lumMod val="75000"/>
                  </a:schemeClr>
                </a:solidFill>
                <a:ea typeface="Times New Roman" panose="02020603050405020304" pitchFamily="18" charset="0"/>
                <a:cs typeface="Times New Roman" panose="02020603050405020304" pitchFamily="18" charset="0"/>
              </a:rPr>
              <a:t>. (His ice sculptures are often stuck together             using saliva!)</a:t>
            </a:r>
            <a:endParaRPr lang="en-GB" sz="2800" dirty="0">
              <a:solidFill>
                <a:schemeClr val="accent1">
                  <a:lumMod val="75000"/>
                </a:schemeClr>
              </a:solidFill>
              <a:effectLst/>
              <a:ea typeface="Calibri" panose="020F0502020204030204" pitchFamily="34"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4972595" y="3877945"/>
            <a:ext cx="3507658" cy="2627358"/>
          </a:xfrm>
          <a:prstGeom prst="rect">
            <a:avLst/>
          </a:prstGeom>
        </p:spPr>
      </p:pic>
    </p:spTree>
    <p:extLst>
      <p:ext uri="{BB962C8B-B14F-4D97-AF65-F5344CB8AC3E}">
        <p14:creationId xmlns:p14="http://schemas.microsoft.com/office/powerpoint/2010/main" val="74395619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01078" y="558841"/>
            <a:ext cx="6811618" cy="5796459"/>
          </a:xfrm>
          <a:prstGeom prst="rect">
            <a:avLst/>
          </a:prstGeom>
        </p:spPr>
        <p:txBody>
          <a:bodyPr wrap="square">
            <a:spAutoFit/>
          </a:bodyPr>
          <a:lstStyle/>
          <a:p>
            <a:pPr lvl="0" algn="r">
              <a:lnSpc>
                <a:spcPct val="150000"/>
              </a:lnSpc>
              <a:spcAft>
                <a:spcPts val="1000"/>
              </a:spcAft>
              <a:tabLst>
                <a:tab pos="457200" algn="l"/>
              </a:tabLst>
            </a:pPr>
            <a:r>
              <a:rPr lang="en-US" sz="2800" dirty="0">
                <a:solidFill>
                  <a:schemeClr val="accent1">
                    <a:lumMod val="75000"/>
                  </a:schemeClr>
                </a:solidFill>
                <a:ea typeface="Times New Roman" panose="02020603050405020304" pitchFamily="18" charset="0"/>
                <a:cs typeface="Times New Roman" panose="02020603050405020304" pitchFamily="18" charset="0"/>
              </a:rPr>
              <a:t>He has shown his work in many exhibitions and </a:t>
            </a:r>
            <a:r>
              <a:rPr lang="en-US" sz="2800" dirty="0" smtClean="0">
                <a:solidFill>
                  <a:schemeClr val="accent1">
                    <a:lumMod val="75000"/>
                  </a:schemeClr>
                </a:solidFill>
                <a:ea typeface="Times New Roman" panose="02020603050405020304" pitchFamily="18" charset="0"/>
                <a:cs typeface="Times New Roman" panose="02020603050405020304" pitchFamily="18" charset="0"/>
              </a:rPr>
              <a:t>he</a:t>
            </a:r>
            <a:r>
              <a:rPr lang="en-US" sz="2800" dirty="0">
                <a:solidFill>
                  <a:schemeClr val="accent1">
                    <a:lumMod val="75000"/>
                  </a:schemeClr>
                </a:solidFill>
                <a:ea typeface="Times New Roman" panose="02020603050405020304" pitchFamily="18" charset="0"/>
                <a:cs typeface="Times New Roman" panose="02020603050405020304" pitchFamily="18" charset="0"/>
              </a:rPr>
              <a:t> </a:t>
            </a:r>
            <a:r>
              <a:rPr lang="en-US" sz="2800" dirty="0" smtClean="0">
                <a:solidFill>
                  <a:schemeClr val="accent1">
                    <a:lumMod val="75000"/>
                  </a:schemeClr>
                </a:solidFill>
                <a:ea typeface="Times New Roman" panose="02020603050405020304" pitchFamily="18" charset="0"/>
                <a:cs typeface="Times New Roman" panose="02020603050405020304" pitchFamily="18" charset="0"/>
              </a:rPr>
              <a:t>has</a:t>
            </a:r>
            <a:r>
              <a:rPr lang="en-US" sz="2800" dirty="0" smtClean="0">
                <a:solidFill>
                  <a:schemeClr val="accent1">
                    <a:lumMod val="75000"/>
                  </a:schemeClr>
                </a:solidFill>
                <a:ea typeface="Times New Roman" panose="02020603050405020304" pitchFamily="18" charset="0"/>
                <a:cs typeface="Times New Roman" panose="02020603050405020304" pitchFamily="18" charset="0"/>
              </a:rPr>
              <a:t> </a:t>
            </a:r>
            <a:r>
              <a:rPr lang="en-US" sz="2800" dirty="0">
                <a:solidFill>
                  <a:schemeClr val="accent1">
                    <a:lumMod val="75000"/>
                  </a:schemeClr>
                </a:solidFill>
                <a:ea typeface="Times New Roman" panose="02020603050405020304" pitchFamily="18" charset="0"/>
                <a:cs typeface="Times New Roman" panose="02020603050405020304" pitchFamily="18" charset="0"/>
              </a:rPr>
              <a:t>published several books containing photographs of his environmental art, including: </a:t>
            </a:r>
            <a:r>
              <a:rPr lang="en-US" sz="2800" i="1" dirty="0">
                <a:solidFill>
                  <a:schemeClr val="accent1">
                    <a:lumMod val="75000"/>
                  </a:schemeClr>
                </a:solidFill>
                <a:ea typeface="Times New Roman" panose="02020603050405020304" pitchFamily="18" charset="0"/>
                <a:cs typeface="Times New Roman" panose="02020603050405020304" pitchFamily="18" charset="0"/>
              </a:rPr>
              <a:t>Arch</a:t>
            </a:r>
            <a:r>
              <a:rPr lang="en-US" sz="2800" dirty="0">
                <a:solidFill>
                  <a:schemeClr val="accent1">
                    <a:lumMod val="75000"/>
                  </a:schemeClr>
                </a:solidFill>
                <a:ea typeface="Times New Roman" panose="02020603050405020304" pitchFamily="18" charset="0"/>
                <a:cs typeface="Times New Roman" panose="02020603050405020304" pitchFamily="18" charset="0"/>
              </a:rPr>
              <a:t>, </a:t>
            </a:r>
            <a:r>
              <a:rPr lang="en-US" sz="2800" i="1" dirty="0">
                <a:solidFill>
                  <a:schemeClr val="accent1">
                    <a:lumMod val="75000"/>
                  </a:schemeClr>
                </a:solidFill>
                <a:ea typeface="Times New Roman" panose="02020603050405020304" pitchFamily="18" charset="0"/>
                <a:cs typeface="Times New Roman" panose="02020603050405020304" pitchFamily="18" charset="0"/>
              </a:rPr>
              <a:t>Wood</a:t>
            </a:r>
            <a:r>
              <a:rPr lang="en-US" sz="2800" dirty="0">
                <a:solidFill>
                  <a:schemeClr val="accent1">
                    <a:lumMod val="75000"/>
                  </a:schemeClr>
                </a:solidFill>
                <a:ea typeface="Times New Roman" panose="02020603050405020304" pitchFamily="18" charset="0"/>
                <a:cs typeface="Times New Roman" panose="02020603050405020304" pitchFamily="18" charset="0"/>
              </a:rPr>
              <a:t>, </a:t>
            </a:r>
            <a:r>
              <a:rPr lang="en-US" sz="2800" i="1" dirty="0">
                <a:solidFill>
                  <a:schemeClr val="accent1">
                    <a:lumMod val="75000"/>
                  </a:schemeClr>
                </a:solidFill>
                <a:ea typeface="Times New Roman" panose="02020603050405020304" pitchFamily="18" charset="0"/>
                <a:cs typeface="Times New Roman" panose="02020603050405020304" pitchFamily="18" charset="0"/>
              </a:rPr>
              <a:t>Passage</a:t>
            </a:r>
            <a:r>
              <a:rPr lang="en-US" sz="2800" dirty="0">
                <a:solidFill>
                  <a:schemeClr val="accent1">
                    <a:lumMod val="75000"/>
                  </a:schemeClr>
                </a:solidFill>
                <a:ea typeface="Times New Roman" panose="02020603050405020304" pitchFamily="18" charset="0"/>
                <a:cs typeface="Times New Roman" panose="02020603050405020304" pitchFamily="18" charset="0"/>
              </a:rPr>
              <a:t>, </a:t>
            </a:r>
            <a:r>
              <a:rPr lang="en-US" sz="2800" i="1" dirty="0">
                <a:solidFill>
                  <a:schemeClr val="accent1">
                    <a:lumMod val="75000"/>
                  </a:schemeClr>
                </a:solidFill>
                <a:ea typeface="Times New Roman" panose="02020603050405020304" pitchFamily="18" charset="0"/>
                <a:cs typeface="Times New Roman" panose="02020603050405020304" pitchFamily="18" charset="0"/>
              </a:rPr>
              <a:t>Enclosure</a:t>
            </a:r>
            <a:r>
              <a:rPr lang="en-US" sz="2800" dirty="0">
                <a:solidFill>
                  <a:schemeClr val="accent1">
                    <a:lumMod val="75000"/>
                  </a:schemeClr>
                </a:solidFill>
                <a:ea typeface="Times New Roman" panose="02020603050405020304" pitchFamily="18" charset="0"/>
                <a:cs typeface="Times New Roman" panose="02020603050405020304" pitchFamily="18" charset="0"/>
              </a:rPr>
              <a:t> and </a:t>
            </a:r>
            <a:r>
              <a:rPr lang="en-US" sz="2800" i="1" dirty="0">
                <a:solidFill>
                  <a:schemeClr val="accent1">
                    <a:lumMod val="75000"/>
                  </a:schemeClr>
                </a:solidFill>
                <a:ea typeface="Times New Roman" panose="02020603050405020304" pitchFamily="18" charset="0"/>
                <a:cs typeface="Times New Roman" panose="02020603050405020304" pitchFamily="18" charset="0"/>
              </a:rPr>
              <a:t>Stone</a:t>
            </a:r>
            <a:r>
              <a:rPr lang="en-US" sz="2800" dirty="0" smtClean="0">
                <a:solidFill>
                  <a:schemeClr val="accent1">
                    <a:lumMod val="75000"/>
                  </a:schemeClr>
                </a:solidFill>
                <a:ea typeface="Times New Roman" panose="02020603050405020304" pitchFamily="18" charset="0"/>
                <a:cs typeface="Times New Roman" panose="02020603050405020304" pitchFamily="18" charset="0"/>
              </a:rPr>
              <a:t>.</a:t>
            </a:r>
          </a:p>
          <a:p>
            <a:pPr lvl="0" algn="ctr">
              <a:lnSpc>
                <a:spcPct val="150000"/>
              </a:lnSpc>
              <a:spcAft>
                <a:spcPts val="1000"/>
              </a:spcAft>
              <a:tabLst>
                <a:tab pos="457200" algn="l"/>
              </a:tabLst>
            </a:pPr>
            <a:r>
              <a:rPr lang="en-US" sz="2000" dirty="0" smtClean="0">
                <a:solidFill>
                  <a:schemeClr val="accent1">
                    <a:lumMod val="75000"/>
                  </a:schemeClr>
                </a:solidFill>
                <a:ea typeface="Times New Roman" panose="02020603050405020304" pitchFamily="18" charset="0"/>
                <a:cs typeface="Times New Roman" panose="02020603050405020304" pitchFamily="18" charset="0"/>
              </a:rPr>
              <a:t>                                         (This is how he earns money and makes a living)</a:t>
            </a:r>
            <a:endParaRPr lang="en-US" sz="2000" dirty="0" smtClean="0">
              <a:solidFill>
                <a:schemeClr val="accent1">
                  <a:lumMod val="75000"/>
                </a:schemeClr>
              </a:solidFill>
              <a:ea typeface="Times New Roman" panose="02020603050405020304" pitchFamily="18" charset="0"/>
              <a:cs typeface="Times New Roman" panose="02020603050405020304" pitchFamily="18" charset="0"/>
            </a:endParaRPr>
          </a:p>
          <a:p>
            <a:pPr lvl="0" algn="ctr">
              <a:lnSpc>
                <a:spcPct val="150000"/>
              </a:lnSpc>
              <a:spcAft>
                <a:spcPts val="1000"/>
              </a:spcAft>
              <a:tabLst>
                <a:tab pos="457200" algn="l"/>
              </a:tabLst>
            </a:pPr>
            <a:endParaRPr lang="en-GB" sz="2800" dirty="0">
              <a:solidFill>
                <a:schemeClr val="accent1">
                  <a:lumMod val="75000"/>
                </a:schemeClr>
              </a:solidFill>
              <a:effectLst/>
              <a:ea typeface="Calibri" panose="020F0502020204030204" pitchFamily="34" charset="0"/>
              <a:cs typeface="Times New Roman" panose="02020603050405020304" pitchFamily="18" charset="0"/>
            </a:endParaRPr>
          </a:p>
        </p:txBody>
      </p:sp>
      <p:pic>
        <p:nvPicPr>
          <p:cNvPr id="3" name="Picture 2"/>
          <p:cNvPicPr>
            <a:picLocks noChangeAspect="1"/>
          </p:cNvPicPr>
          <p:nvPr/>
        </p:nvPicPr>
        <p:blipFill>
          <a:blip r:embed="rId2"/>
          <a:stretch>
            <a:fillRect/>
          </a:stretch>
        </p:blipFill>
        <p:spPr>
          <a:xfrm>
            <a:off x="1917983" y="3837759"/>
            <a:ext cx="2025451" cy="2676252"/>
          </a:xfrm>
          <a:prstGeom prst="rect">
            <a:avLst/>
          </a:prstGeom>
        </p:spPr>
      </p:pic>
    </p:spTree>
    <p:extLst>
      <p:ext uri="{BB962C8B-B14F-4D97-AF65-F5344CB8AC3E}">
        <p14:creationId xmlns:p14="http://schemas.microsoft.com/office/powerpoint/2010/main" val="291294041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959605" y="4087053"/>
            <a:ext cx="6328610" cy="646331"/>
          </a:xfrm>
          <a:prstGeom prst="rect">
            <a:avLst/>
          </a:prstGeom>
        </p:spPr>
        <p:txBody>
          <a:bodyPr wrap="square">
            <a:spAutoFit/>
          </a:bodyPr>
          <a:lstStyle/>
          <a:p>
            <a:r>
              <a:rPr lang="en-GB" dirty="0" smtClean="0">
                <a:hlinkClick r:id="rId2"/>
              </a:rPr>
              <a:t>https://www.youtube.com/watch?v=GlE7q-QP4m4</a:t>
            </a:r>
            <a:r>
              <a:rPr lang="en-GB" dirty="0" smtClean="0"/>
              <a:t>  (</a:t>
            </a:r>
            <a:r>
              <a:rPr lang="en-GB" dirty="0" smtClean="0"/>
              <a:t>water wall art) </a:t>
            </a:r>
            <a:endParaRPr lang="en-GB" dirty="0"/>
          </a:p>
        </p:txBody>
      </p:sp>
      <p:sp>
        <p:nvSpPr>
          <p:cNvPr id="2" name="Rectangle 1"/>
          <p:cNvSpPr/>
          <p:nvPr/>
        </p:nvSpPr>
        <p:spPr>
          <a:xfrm>
            <a:off x="2286000" y="3105835"/>
            <a:ext cx="4572000" cy="646331"/>
          </a:xfrm>
          <a:prstGeom prst="rect">
            <a:avLst/>
          </a:prstGeom>
        </p:spPr>
        <p:txBody>
          <a:bodyPr>
            <a:spAutoFit/>
          </a:bodyPr>
          <a:lstStyle/>
          <a:p>
            <a:r>
              <a:rPr lang="en-GB" dirty="0"/>
              <a:t>https://www.youtube.com/watch?v=USgiTXAEC9E</a:t>
            </a:r>
          </a:p>
        </p:txBody>
      </p:sp>
      <p:sp>
        <p:nvSpPr>
          <p:cNvPr id="4" name="Title 3"/>
          <p:cNvSpPr>
            <a:spLocks noGrp="1"/>
          </p:cNvSpPr>
          <p:nvPr>
            <p:ph type="title"/>
          </p:nvPr>
        </p:nvSpPr>
        <p:spPr/>
        <p:txBody>
          <a:bodyPr>
            <a:normAutofit fontScale="90000"/>
          </a:bodyPr>
          <a:lstStyle/>
          <a:p>
            <a:r>
              <a:rPr lang="en-US" dirty="0" smtClean="0"/>
              <a:t>Lesson 1: </a:t>
            </a:r>
            <a:r>
              <a:rPr lang="en-US" sz="2200" dirty="0" smtClean="0"/>
              <a:t>WatchYouTube</a:t>
            </a:r>
            <a:r>
              <a:rPr lang="en-US" sz="2200" dirty="0" smtClean="0"/>
              <a:t> clips on Goldsworthy, here are a couple of suggestions. Write notes about Goldsworthy and his work for lesson 2:</a:t>
            </a:r>
            <a:endParaRPr lang="en-GB" sz="2200" dirty="0"/>
          </a:p>
        </p:txBody>
      </p:sp>
      <p:sp>
        <p:nvSpPr>
          <p:cNvPr id="5" name="Content Placeholder 4"/>
          <p:cNvSpPr>
            <a:spLocks noGrp="1"/>
          </p:cNvSpPr>
          <p:nvPr>
            <p:ph idx="1"/>
          </p:nvPr>
        </p:nvSpPr>
        <p:spPr/>
        <p:txBody>
          <a:bodyPr/>
          <a:lstStyle/>
          <a:p>
            <a:endParaRPr lang="en-GB" dirty="0"/>
          </a:p>
        </p:txBody>
      </p:sp>
    </p:spTree>
    <p:extLst>
      <p:ext uri="{BB962C8B-B14F-4D97-AF65-F5344CB8AC3E}">
        <p14:creationId xmlns:p14="http://schemas.microsoft.com/office/powerpoint/2010/main" val="327855652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Lesson 2 :</a:t>
            </a:r>
            <a:r>
              <a:rPr lang="en-GB" b="1" u="sng" dirty="0"/>
              <a:t>Write about Andy Goldsworthy</a:t>
            </a:r>
            <a:br>
              <a:rPr lang="en-GB" b="1" u="sng" dirty="0"/>
            </a:br>
            <a:endParaRPr lang="en-GB" dirty="0"/>
          </a:p>
        </p:txBody>
      </p:sp>
      <p:sp>
        <p:nvSpPr>
          <p:cNvPr id="3" name="Content Placeholder 2"/>
          <p:cNvSpPr>
            <a:spLocks noGrp="1"/>
          </p:cNvSpPr>
          <p:nvPr>
            <p:ph idx="1"/>
          </p:nvPr>
        </p:nvSpPr>
        <p:spPr/>
        <p:txBody>
          <a:bodyPr/>
          <a:lstStyle/>
          <a:p>
            <a:r>
              <a:rPr lang="en-GB" dirty="0" smtClean="0"/>
              <a:t>Where </a:t>
            </a:r>
            <a:r>
              <a:rPr lang="en-GB" dirty="0" smtClean="0"/>
              <a:t>is Andy Goldsworthy from?</a:t>
            </a:r>
          </a:p>
          <a:p>
            <a:r>
              <a:rPr lang="en-GB" dirty="0" smtClean="0"/>
              <a:t>When was he born, is he still alive? </a:t>
            </a:r>
            <a:endParaRPr lang="en-GB" dirty="0" smtClean="0"/>
          </a:p>
          <a:p>
            <a:r>
              <a:rPr lang="en-GB" dirty="0"/>
              <a:t>What is his type of art called</a:t>
            </a:r>
            <a:r>
              <a:rPr lang="en-GB" dirty="0" smtClean="0"/>
              <a:t>?</a:t>
            </a:r>
            <a:endParaRPr lang="en-GB" dirty="0" smtClean="0"/>
          </a:p>
          <a:p>
            <a:r>
              <a:rPr lang="en-GB" dirty="0" smtClean="0"/>
              <a:t>Describe Andy Goldsworthy’s work (what is it usually </a:t>
            </a:r>
          </a:p>
          <a:p>
            <a:pPr marL="0" indent="0">
              <a:buNone/>
            </a:pPr>
            <a:r>
              <a:rPr lang="en-GB" dirty="0" smtClean="0"/>
              <a:t>      made of? Where can it be found? …..)</a:t>
            </a:r>
          </a:p>
          <a:p>
            <a:r>
              <a:rPr lang="en-US" dirty="0" smtClean="0"/>
              <a:t>Write what you think about his work, do you like it? Why do you think that.</a:t>
            </a:r>
            <a:endParaRPr lang="en-US" dirty="0"/>
          </a:p>
          <a:p>
            <a:endParaRPr lang="en-GB" dirty="0" smtClean="0"/>
          </a:p>
          <a:p>
            <a:endParaRPr lang="en-GB" dirty="0" smtClean="0"/>
          </a:p>
          <a:p>
            <a:pPr marL="0" indent="0">
              <a:buNone/>
            </a:pPr>
            <a:endParaRPr lang="en-GB" dirty="0" smtClean="0"/>
          </a:p>
        </p:txBody>
      </p:sp>
    </p:spTree>
    <p:extLst>
      <p:ext uri="{BB962C8B-B14F-4D97-AF65-F5344CB8AC3E}">
        <p14:creationId xmlns:p14="http://schemas.microsoft.com/office/powerpoint/2010/main" val="404627910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Lesson 3: Make your own piece of work out of objects from nature </a:t>
            </a:r>
            <a:r>
              <a:rPr lang="en-US" sz="2200" dirty="0" smtClean="0"/>
              <a:t>(ask if you want to use growing plants or flowers): </a:t>
            </a:r>
            <a:endParaRPr lang="en-GB" sz="2200" dirty="0"/>
          </a:p>
        </p:txBody>
      </p:sp>
      <p:sp>
        <p:nvSpPr>
          <p:cNvPr id="3" name="Content Placeholder 2"/>
          <p:cNvSpPr>
            <a:spLocks noGrp="1"/>
          </p:cNvSpPr>
          <p:nvPr>
            <p:ph idx="1"/>
          </p:nvPr>
        </p:nvSpPr>
        <p:spPr>
          <a:xfrm>
            <a:off x="1942415" y="3004456"/>
            <a:ext cx="6591985" cy="2906765"/>
          </a:xfrm>
        </p:spPr>
        <p:txBody>
          <a:bodyPr/>
          <a:lstStyle/>
          <a:p>
            <a:endParaRPr lang="en-US" dirty="0" smtClean="0"/>
          </a:p>
          <a:p>
            <a:endParaRPr lang="en-US" dirty="0"/>
          </a:p>
          <a:p>
            <a:endParaRPr lang="en-US" dirty="0" smtClean="0"/>
          </a:p>
          <a:p>
            <a:endParaRPr lang="en-US" dirty="0"/>
          </a:p>
          <a:p>
            <a:endParaRPr lang="en-US" dirty="0" smtClean="0"/>
          </a:p>
          <a:p>
            <a:endParaRPr lang="en-US" dirty="0"/>
          </a:p>
          <a:p>
            <a:r>
              <a:rPr lang="en-US" dirty="0" smtClean="0"/>
              <a:t>                                          Do not forget to photograph it</a:t>
            </a:r>
            <a:endParaRPr lang="en-GB" dirty="0"/>
          </a:p>
        </p:txBody>
      </p:sp>
      <p:pic>
        <p:nvPicPr>
          <p:cNvPr id="5" name="Picture 4"/>
          <p:cNvPicPr>
            <a:picLocks noChangeAspect="1"/>
          </p:cNvPicPr>
          <p:nvPr/>
        </p:nvPicPr>
        <p:blipFill>
          <a:blip r:embed="rId2"/>
          <a:stretch>
            <a:fillRect/>
          </a:stretch>
        </p:blipFill>
        <p:spPr>
          <a:xfrm>
            <a:off x="3119731" y="2664957"/>
            <a:ext cx="2630481" cy="1970322"/>
          </a:xfrm>
          <a:prstGeom prst="rect">
            <a:avLst/>
          </a:prstGeom>
        </p:spPr>
      </p:pic>
      <p:pic>
        <p:nvPicPr>
          <p:cNvPr id="6" name="Picture 5"/>
          <p:cNvPicPr>
            <a:picLocks noChangeAspect="1"/>
          </p:cNvPicPr>
          <p:nvPr/>
        </p:nvPicPr>
        <p:blipFill>
          <a:blip r:embed="rId3"/>
          <a:stretch>
            <a:fillRect/>
          </a:stretch>
        </p:blipFill>
        <p:spPr>
          <a:xfrm>
            <a:off x="583631" y="2664957"/>
            <a:ext cx="2257425" cy="2028825"/>
          </a:xfrm>
          <a:prstGeom prst="rect">
            <a:avLst/>
          </a:prstGeom>
        </p:spPr>
      </p:pic>
      <p:pic>
        <p:nvPicPr>
          <p:cNvPr id="7" name="Picture 6"/>
          <p:cNvPicPr>
            <a:picLocks noChangeAspect="1"/>
          </p:cNvPicPr>
          <p:nvPr/>
        </p:nvPicPr>
        <p:blipFill>
          <a:blip r:embed="rId4"/>
          <a:stretch>
            <a:fillRect/>
          </a:stretch>
        </p:blipFill>
        <p:spPr>
          <a:xfrm>
            <a:off x="5946594" y="2664957"/>
            <a:ext cx="2866481" cy="1966227"/>
          </a:xfrm>
          <a:prstGeom prst="rect">
            <a:avLst/>
          </a:prstGeom>
        </p:spPr>
      </p:pic>
    </p:spTree>
    <p:extLst>
      <p:ext uri="{BB962C8B-B14F-4D97-AF65-F5344CB8AC3E}">
        <p14:creationId xmlns:p14="http://schemas.microsoft.com/office/powerpoint/2010/main" val="3127297148"/>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TM02892315[[fn=Wisp]]</Template>
  <TotalTime>416</TotalTime>
  <Words>381</Words>
  <Application>Microsoft Office PowerPoint</Application>
  <PresentationFormat>On-screen Show (4:3)</PresentationFormat>
  <Paragraphs>31</Paragraphs>
  <Slides>11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Arial</vt:lpstr>
      <vt:lpstr>Calibri</vt:lpstr>
      <vt:lpstr>Century Gothic</vt:lpstr>
      <vt:lpstr>Times New Roman</vt:lpstr>
      <vt:lpstr>Wingdings 3</vt:lpstr>
      <vt:lpstr>Wisp</vt:lpstr>
      <vt:lpstr>PowerPoint Presentation</vt:lpstr>
      <vt:lpstr>PowerPoint Presentation</vt:lpstr>
      <vt:lpstr>PowerPoint Presentation</vt:lpstr>
      <vt:lpstr>PowerPoint Presentation</vt:lpstr>
      <vt:lpstr>PowerPoint Presentation</vt:lpstr>
      <vt:lpstr>PowerPoint Presentation</vt:lpstr>
      <vt:lpstr>Lesson 1: WatchYouTube clips on Goldsworthy, here are a couple of suggestions. Write notes about Goldsworthy and his work for lesson 2:</vt:lpstr>
      <vt:lpstr>Lesson 2 :Write about Andy Goldsworthy </vt:lpstr>
      <vt:lpstr>Lesson 3: Make your own piece of work out of objects from nature (ask if you want to use growing plants or flowers): </vt:lpstr>
      <vt:lpstr>Lesson 4: Make a water shadow piece of art work, you could spray water over anything!</vt:lpstr>
      <vt:lpstr>Email photographs of your work to Mrs Phillips and / or stick them in your book!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Alex Roche</dc:creator>
  <cp:lastModifiedBy>C Phillips</cp:lastModifiedBy>
  <cp:revision>19</cp:revision>
  <cp:lastPrinted>2019-06-07T11:01:45Z</cp:lastPrinted>
  <dcterms:created xsi:type="dcterms:W3CDTF">2017-05-14T10:50:38Z</dcterms:created>
  <dcterms:modified xsi:type="dcterms:W3CDTF">2020-05-13T08:25:39Z</dcterms:modified>
</cp:coreProperties>
</file>