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266" r:id="rId10"/>
    <p:sldId id="267" r:id="rId11"/>
    <p:sldId id="277" r:id="rId12"/>
    <p:sldId id="286" r:id="rId13"/>
    <p:sldId id="282" r:id="rId14"/>
    <p:sldId id="261" r:id="rId15"/>
    <p:sldId id="262" r:id="rId16"/>
    <p:sldId id="276" r:id="rId17"/>
    <p:sldId id="278" r:id="rId18"/>
    <p:sldId id="269" r:id="rId19"/>
    <p:sldId id="270" r:id="rId20"/>
    <p:sldId id="268" r:id="rId21"/>
    <p:sldId id="283" r:id="rId22"/>
    <p:sldId id="280" r:id="rId23"/>
    <p:sldId id="271" r:id="rId24"/>
    <p:sldId id="273" r:id="rId25"/>
    <p:sldId id="279" r:id="rId26"/>
    <p:sldId id="281" r:id="rId27"/>
    <p:sldId id="275" r:id="rId28"/>
    <p:sldId id="272" r:id="rId29"/>
    <p:sldId id="27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682A3-B1F2-4489-8545-C844BDDEB046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3F26D-12AF-4124-BFF3-9FA41B6A3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414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37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3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36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86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72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221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21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6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886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71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0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0C534-2C1B-4E7F-9EFA-DF7BBEA5FA3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E3213-BE4E-4EE9-ACB5-F1B38673F9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23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000" y="1861820"/>
            <a:ext cx="11163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US" sz="4000" b="1" u="sng" dirty="0" smtClean="0">
                <a:latin typeface="Comic Sans MS" panose="030F0702030302020204" pitchFamily="66" charset="0"/>
              </a:rPr>
              <a:t>, </a:t>
            </a:r>
            <a:r>
              <a:rPr lang="en-US" sz="4000" b="1" u="sng" dirty="0" err="1" smtClean="0">
                <a:latin typeface="Comic Sans MS" panose="030F0702030302020204" pitchFamily="66" charset="0"/>
              </a:rPr>
              <a:t>onze</a:t>
            </a:r>
            <a:r>
              <a:rPr lang="en-US" sz="4000" b="1" u="sng" dirty="0" smtClean="0">
                <a:latin typeface="Comic Sans MS" panose="030F0702030302020204" pitchFamily="66" charset="0"/>
              </a:rPr>
              <a:t> </a:t>
            </a:r>
            <a:r>
              <a:rPr lang="en-US" sz="4000" b="1" u="sng" dirty="0" err="1" smtClean="0">
                <a:latin typeface="Comic Sans MS" panose="030F0702030302020204" pitchFamily="66" charset="0"/>
              </a:rPr>
              <a:t>mai</a:t>
            </a:r>
            <a:endParaRPr lang="en-US" sz="4000" b="1" u="sng" dirty="0" smtClean="0">
              <a:latin typeface="Comic Sans MS" panose="030F0702030302020204" pitchFamily="66" charset="0"/>
            </a:endParaRPr>
          </a:p>
          <a:p>
            <a:endParaRPr lang="en-US" sz="4000" b="1" u="sng" dirty="0">
              <a:latin typeface="Comic Sans MS" panose="030F0702030302020204" pitchFamily="66" charset="0"/>
            </a:endParaRPr>
          </a:p>
          <a:p>
            <a:r>
              <a:rPr lang="en-US" sz="4000" b="1" u="sng" dirty="0" err="1" smtClean="0">
                <a:latin typeface="Comic Sans MS" panose="030F0702030302020204" pitchFamily="66" charset="0"/>
              </a:rPr>
              <a:t>L’Objectif</a:t>
            </a:r>
            <a:r>
              <a:rPr lang="en-US" sz="4000" b="1" u="sng" dirty="0" smtClean="0">
                <a:latin typeface="Comic Sans MS" panose="030F0702030302020204" pitchFamily="66" charset="0"/>
              </a:rPr>
              <a:t>:</a:t>
            </a:r>
          </a:p>
          <a:p>
            <a:pPr marL="571500" indent="-571500">
              <a:buFontTx/>
              <a:buChar char="-"/>
            </a:pPr>
            <a:r>
              <a:rPr lang="en-US" sz="4000" b="1" dirty="0" err="1" smtClean="0">
                <a:latin typeface="Comic Sans MS" panose="030F0702030302020204" pitchFamily="66" charset="0"/>
              </a:rPr>
              <a:t>nommer</a:t>
            </a:r>
            <a:r>
              <a:rPr lang="en-US" sz="4000" b="1" dirty="0" smtClean="0">
                <a:latin typeface="Comic Sans MS" panose="030F0702030302020204" pitchFamily="66" charset="0"/>
              </a:rPr>
              <a:t> des genres de films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latin typeface="Comic Sans MS" panose="030F0702030302020204" pitchFamily="66" charset="0"/>
              </a:rPr>
              <a:t>donner ton opinion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latin typeface="Comic Sans MS" panose="030F0702030302020204" pitchFamily="66" charset="0"/>
              </a:rPr>
              <a:t>faire un résumé d’un film (le passé)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2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400" y="1582420"/>
            <a:ext cx="104673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strike="sngStrik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adoré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strike="sngStrik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aimé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strike="sngStrik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ne </a:t>
            </a:r>
            <a:r>
              <a:rPr lang="en-US" sz="40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</a:t>
            </a:r>
            <a:r>
              <a:rPr lang="en-US" sz="4000" b="1" dirty="0" smtClean="0">
                <a:latin typeface="Comic Sans MS" panose="030F0702030302020204" pitchFamily="66" charset="0"/>
              </a:rPr>
              <a:t> pas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aimé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strike="sngStrik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73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" y="1485900"/>
            <a:ext cx="10715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How would you say: I saw …?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   Remember the ‘magic number’…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3009900"/>
            <a:ext cx="1140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1				   2						   3</a:t>
            </a:r>
          </a:p>
          <a:p>
            <a:r>
              <a:rPr lang="en-US" sz="3200" b="1" u="sng" dirty="0" smtClean="0">
                <a:latin typeface="Comic Sans MS" panose="030F0702030302020204" pitchFamily="66" charset="0"/>
              </a:rPr>
              <a:t>Person		Present tense(</a:t>
            </a:r>
            <a:r>
              <a:rPr lang="en-US" sz="3200" b="1" u="sng" dirty="0" err="1" smtClean="0">
                <a:latin typeface="Comic Sans MS" panose="030F0702030302020204" pitchFamily="66" charset="0"/>
              </a:rPr>
              <a:t>avoir</a:t>
            </a:r>
            <a:r>
              <a:rPr lang="en-US" sz="3200" b="1" u="sng" dirty="0" smtClean="0">
                <a:latin typeface="Comic Sans MS" panose="030F0702030302020204" pitchFamily="66" charset="0"/>
              </a:rPr>
              <a:t>)		Past Participle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4447770"/>
            <a:ext cx="66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ai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5500" y="4447771"/>
            <a:ext cx="82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endParaRPr lang="en-GB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38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" y="1485900"/>
            <a:ext cx="10715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How would you say: I saw …?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   Remember the ‘magic number’…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3009900"/>
            <a:ext cx="1140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1				   2						   3</a:t>
            </a:r>
          </a:p>
          <a:p>
            <a:r>
              <a:rPr lang="en-US" sz="3200" b="1" u="sng" dirty="0" smtClean="0">
                <a:latin typeface="Comic Sans MS" panose="030F0702030302020204" pitchFamily="66" charset="0"/>
              </a:rPr>
              <a:t>Person		Present tense(</a:t>
            </a:r>
            <a:r>
              <a:rPr lang="en-US" sz="3200" b="1" u="sng" dirty="0" err="1" smtClean="0">
                <a:latin typeface="Comic Sans MS" panose="030F0702030302020204" pitchFamily="66" charset="0"/>
              </a:rPr>
              <a:t>avoir</a:t>
            </a:r>
            <a:r>
              <a:rPr lang="en-US" sz="3200" b="1" u="sng" dirty="0" smtClean="0">
                <a:latin typeface="Comic Sans MS" panose="030F0702030302020204" pitchFamily="66" charset="0"/>
              </a:rPr>
              <a:t>)		Past Participle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4447770"/>
            <a:ext cx="66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ai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5500" y="4447771"/>
            <a:ext cx="82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endParaRPr lang="en-GB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5500" y="4447769"/>
            <a:ext cx="82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J’</a:t>
            </a:r>
            <a:endParaRPr lang="en-GB" sz="3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74072" y="4447768"/>
            <a:ext cx="66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vu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49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0" y="1175004"/>
            <a:ext cx="107156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I saw  = 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3200" b="1" dirty="0" smtClean="0">
                <a:latin typeface="Comic Sans MS" panose="030F0702030302020204" pitchFamily="66" charset="0"/>
              </a:rPr>
              <a:t> vu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How do you say : I saw </a:t>
            </a:r>
            <a:r>
              <a:rPr lang="en-US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the film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3200" b="1" dirty="0" smtClean="0">
                <a:latin typeface="Comic Sans MS" panose="030F0702030302020204" pitchFamily="66" charset="0"/>
              </a:rPr>
              <a:t> vu </a:t>
            </a:r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le </a:t>
            </a:r>
            <a:r>
              <a:rPr lang="en-US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film</a:t>
            </a:r>
            <a:r>
              <a:rPr lang="en-US" sz="3200" b="1" dirty="0">
                <a:latin typeface="Comic Sans MS" panose="030F0702030302020204" pitchFamily="66" charset="0"/>
              </a:rPr>
              <a:t> .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How do you say : I saw </a:t>
            </a:r>
            <a:r>
              <a:rPr lang="en-US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it </a:t>
            </a:r>
            <a:r>
              <a:rPr lang="en-US" sz="3200" b="1" dirty="0" smtClean="0">
                <a:latin typeface="Comic Sans MS" panose="030F0702030302020204" pitchFamily="66" charset="0"/>
              </a:rPr>
              <a:t>(the </a:t>
            </a:r>
            <a:r>
              <a:rPr lang="en-US" sz="3200" b="1" dirty="0">
                <a:latin typeface="Comic Sans MS" panose="030F0702030302020204" pitchFamily="66" charset="0"/>
              </a:rPr>
              <a:t>film=</a:t>
            </a:r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3200" b="1" dirty="0">
                <a:latin typeface="Comic Sans MS" panose="030F0702030302020204" pitchFamily="66" charset="0"/>
              </a:rPr>
              <a:t>)?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Je </a:t>
            </a:r>
            <a:r>
              <a:rPr lang="en-US" sz="32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3200" b="1" dirty="0" err="1" smtClean="0">
                <a:latin typeface="Comic Sans MS" panose="030F0702030302020204" pitchFamily="66" charset="0"/>
              </a:rPr>
              <a:t>ai</a:t>
            </a:r>
            <a:r>
              <a:rPr lang="en-US" sz="3200" b="1" dirty="0" smtClean="0">
                <a:latin typeface="Comic Sans MS" panose="030F0702030302020204" pitchFamily="66" charset="0"/>
              </a:rPr>
              <a:t> vu !</a:t>
            </a:r>
          </a:p>
        </p:txBody>
      </p:sp>
    </p:spTree>
    <p:extLst>
      <p:ext uri="{BB962C8B-B14F-4D97-AF65-F5344CB8AC3E}">
        <p14:creationId xmlns:p14="http://schemas.microsoft.com/office/powerpoint/2010/main" val="305679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4444" t="12716" r="25972" b="20988"/>
          <a:stretch/>
        </p:blipFill>
        <p:spPr>
          <a:xfrm>
            <a:off x="1905000" y="1300308"/>
            <a:ext cx="7175500" cy="539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7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1485900"/>
            <a:ext cx="92297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Hier</a:t>
            </a:r>
            <a:r>
              <a:rPr lang="en-US" sz="3200" b="1" dirty="0" smtClean="0"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3200" b="1" dirty="0" smtClean="0">
                <a:latin typeface="Comic Sans MS" panose="030F0702030302020204" pitchFamily="66" charset="0"/>
              </a:rPr>
              <a:t> vu un film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d’action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en</a:t>
            </a:r>
            <a:r>
              <a:rPr lang="en-US" sz="3200" b="1" dirty="0" smtClean="0">
                <a:latin typeface="Comic Sans MS" panose="030F0702030302020204" pitchFamily="66" charset="0"/>
              </a:rPr>
              <a:t> DVD.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   Je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l’ai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aimé</a:t>
            </a:r>
            <a:r>
              <a:rPr lang="en-US" sz="3200" b="1" dirty="0" smtClean="0">
                <a:latin typeface="Comic Sans MS" panose="030F0702030302020204" pitchFamily="66" charset="0"/>
              </a:rPr>
              <a:t>. 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C’était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divertissant</a:t>
            </a:r>
            <a:r>
              <a:rPr lang="en-US" sz="3200" b="1" dirty="0" smtClean="0">
                <a:latin typeface="Comic Sans MS" panose="030F0702030302020204" pitchFamily="66" charset="0"/>
              </a:rPr>
              <a:t> et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amusant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Yesterday, I saw an action film on DVD.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I liked it.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It was entertaining and funny/amusing.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91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197" b="4691"/>
          <a:stretch/>
        </p:blipFill>
        <p:spPr>
          <a:xfrm>
            <a:off x="977900" y="1295400"/>
            <a:ext cx="10236200" cy="524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321" b="4321"/>
          <a:stretch/>
        </p:blipFill>
        <p:spPr>
          <a:xfrm>
            <a:off x="869092" y="1295400"/>
            <a:ext cx="10453816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1485900"/>
            <a:ext cx="92297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On Saturday, I saw a horror film at the cinema.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</a:t>
            </a:r>
            <a:r>
              <a:rPr lang="en-US" sz="3200" b="1" dirty="0" smtClean="0">
                <a:latin typeface="Comic Sans MS" panose="030F0702030302020204" pitchFamily="66" charset="0"/>
              </a:rPr>
              <a:t>I </a:t>
            </a:r>
            <a:r>
              <a:rPr lang="en-US" sz="3200" b="1" dirty="0" smtClean="0">
                <a:latin typeface="Comic Sans MS" panose="030F0702030302020204" pitchFamily="66" charset="0"/>
              </a:rPr>
              <a:t>loved it.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It was scary and </a:t>
            </a:r>
            <a:r>
              <a:rPr lang="en-US" sz="3200" b="1" dirty="0" smtClean="0">
                <a:latin typeface="Comic Sans MS" panose="030F0702030302020204" pitchFamily="66" charset="0"/>
              </a:rPr>
              <a:t>terrifying</a:t>
            </a:r>
            <a:r>
              <a:rPr lang="en-US" sz="3200" b="1" dirty="0" smtClean="0">
                <a:latin typeface="Comic Sans MS" panose="030F0702030302020204" pitchFamily="66" charset="0"/>
              </a:rPr>
              <a:t>.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1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1485900"/>
            <a:ext cx="92297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On Saturday, I saw a horror film at the cinema. I loved it.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It was scary and </a:t>
            </a:r>
            <a:r>
              <a:rPr lang="en-US" sz="3200" b="1" dirty="0" smtClean="0">
                <a:latin typeface="Comic Sans MS" panose="030F0702030302020204" pitchFamily="66" charset="0"/>
              </a:rPr>
              <a:t>terrifying</a:t>
            </a:r>
            <a:r>
              <a:rPr lang="en-US" sz="3200" b="1" dirty="0" smtClean="0">
                <a:latin typeface="Comic Sans MS" panose="030F0702030302020204" pitchFamily="66" charset="0"/>
              </a:rPr>
              <a:t>.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Le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samedi</a:t>
            </a:r>
            <a:r>
              <a:rPr lang="en-US" sz="3200" b="1" dirty="0" smtClean="0"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3200" b="1" dirty="0" smtClean="0">
                <a:latin typeface="Comic Sans MS" panose="030F0702030302020204" pitchFamily="66" charset="0"/>
              </a:rPr>
              <a:t> vu un film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d’horreur</a:t>
            </a:r>
            <a:r>
              <a:rPr lang="en-US" sz="3200" b="1" dirty="0" smtClean="0">
                <a:latin typeface="Comic Sans MS" panose="030F0702030302020204" pitchFamily="66" charset="0"/>
              </a:rPr>
              <a:t> au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cinéma</a:t>
            </a:r>
            <a:r>
              <a:rPr lang="en-US" sz="3200" b="1" dirty="0" smtClean="0">
                <a:latin typeface="Comic Sans MS" panose="030F0702030302020204" pitchFamily="66" charset="0"/>
              </a:rPr>
              <a:t>.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</a:t>
            </a:r>
            <a:r>
              <a:rPr lang="en-US" sz="3200" b="1" dirty="0" smtClean="0">
                <a:latin typeface="Comic Sans MS" panose="030F0702030302020204" pitchFamily="66" charset="0"/>
              </a:rPr>
              <a:t>Je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l’ai</a:t>
            </a:r>
            <a:r>
              <a:rPr lang="en-US" sz="3200" b="1" dirty="0" smtClean="0">
                <a:latin typeface="Comic Sans MS" panose="030F0702030302020204" pitchFamily="66" charset="0"/>
              </a:rPr>
              <a:t> adore.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C’était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effrayant</a:t>
            </a:r>
            <a:r>
              <a:rPr lang="en-US" sz="3200" b="1" dirty="0" smtClean="0">
                <a:latin typeface="Comic Sans MS" panose="030F0702030302020204" pitchFamily="66" charset="0"/>
              </a:rPr>
              <a:t> et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terrifiant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0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460" y="1582420"/>
            <a:ext cx="9479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6000" b="1" dirty="0" smtClean="0">
                <a:latin typeface="Comic Sans MS" panose="030F0702030302020204" pitchFamily="66" charset="0"/>
              </a:rPr>
              <a:t>Je les </a:t>
            </a:r>
            <a:r>
              <a:rPr lang="en-US" sz="6000" b="1" dirty="0" err="1" smtClean="0">
                <a:latin typeface="Comic Sans MS" panose="030F0702030302020204" pitchFamily="66" charset="0"/>
              </a:rPr>
              <a:t>déteste</a:t>
            </a:r>
            <a:r>
              <a:rPr lang="en-US" sz="6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6000" b="1" dirty="0" smtClean="0">
                <a:latin typeface="Comic Sans MS" panose="030F0702030302020204" pitchFamily="66" charset="0"/>
              </a:rPr>
              <a:t>Je les adore.</a:t>
            </a:r>
          </a:p>
          <a:p>
            <a:pPr marL="514350" indent="-514350">
              <a:buAutoNum type="arabicPeriod"/>
            </a:pPr>
            <a:r>
              <a:rPr lang="en-US" sz="6000" b="1" dirty="0" smtClean="0">
                <a:latin typeface="Comic Sans MS" panose="030F0702030302020204" pitchFamily="66" charset="0"/>
              </a:rPr>
              <a:t>Je les aime. </a:t>
            </a:r>
          </a:p>
          <a:p>
            <a:pPr marL="514350" indent="-514350">
              <a:buAutoNum type="arabicPeriod"/>
            </a:pPr>
            <a:r>
              <a:rPr lang="en-US" sz="6000" b="1" dirty="0" smtClean="0">
                <a:latin typeface="Comic Sans MS" panose="030F0702030302020204" pitchFamily="66" charset="0"/>
              </a:rPr>
              <a:t>Je ne les aime pas</a:t>
            </a:r>
            <a:endParaRPr lang="en-GB" sz="6000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4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1833" t="12346" r="18750" b="21482"/>
          <a:stretch/>
        </p:blipFill>
        <p:spPr>
          <a:xfrm>
            <a:off x="441960" y="1125247"/>
            <a:ext cx="8900160" cy="557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5600" y="1790700"/>
            <a:ext cx="11747500" cy="4442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Jémilie</a:t>
            </a:r>
            <a:r>
              <a:rPr lang="en-US" sz="3200" b="1" dirty="0" smtClean="0">
                <a:latin typeface="Comic Sans MS" panose="030F0702030302020204" pitchFamily="66" charset="0"/>
              </a:rPr>
              <a:t>: martial arts	   Jules: thriller (suspense)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Jémilie</a:t>
            </a:r>
            <a:r>
              <a:rPr lang="en-US" sz="3200" b="1" dirty="0" smtClean="0">
                <a:latin typeface="Comic Sans MS" panose="030F0702030302020204" pitchFamily="66" charset="0"/>
              </a:rPr>
              <a:t>: via streaming	   Jules: at the cinema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Jémilie</a:t>
            </a:r>
            <a:r>
              <a:rPr lang="en-US" sz="3200" b="1" dirty="0" smtClean="0">
                <a:latin typeface="Comic Sans MS" panose="030F0702030302020204" pitchFamily="66" charset="0"/>
              </a:rPr>
              <a:t>: hero and enemy	   Jules: a duke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Jémilie</a:t>
            </a:r>
            <a:r>
              <a:rPr lang="en-US" sz="3200" b="1" dirty="0" smtClean="0">
                <a:latin typeface="Comic Sans MS" panose="030F0702030302020204" pitchFamily="66" charset="0"/>
              </a:rPr>
              <a:t>: in China		   Jules: in a castle/manor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Jémilie</a:t>
            </a:r>
            <a:r>
              <a:rPr lang="en-US" sz="3200" b="1" dirty="0" smtClean="0">
                <a:latin typeface="Comic Sans MS" panose="030F0702030302020204" pitchFamily="66" charset="0"/>
              </a:rPr>
              <a:t>: </a:t>
            </a:r>
            <a:r>
              <a:rPr lang="en-US" sz="2800" dirty="0" smtClean="0">
                <a:latin typeface="Comic Sans MS" panose="030F0702030302020204" pitchFamily="66" charset="0"/>
              </a:rPr>
              <a:t>loved it	/ </a:t>
            </a:r>
            <a:r>
              <a:rPr lang="en-US" sz="2800" dirty="0">
                <a:latin typeface="Comic Sans MS" panose="030F0702030302020204" pitchFamily="66" charset="0"/>
              </a:rPr>
              <a:t>exciting </a:t>
            </a:r>
            <a:r>
              <a:rPr lang="en-US" sz="2800" dirty="0" smtClean="0">
                <a:latin typeface="Comic Sans MS" panose="030F0702030302020204" pitchFamily="66" charset="0"/>
              </a:rPr>
              <a:t>	     </a:t>
            </a:r>
            <a:r>
              <a:rPr lang="en-US" sz="3200" b="1" dirty="0" smtClean="0">
                <a:latin typeface="Comic Sans MS" panose="030F0702030302020204" pitchFamily="66" charset="0"/>
              </a:rPr>
              <a:t>Jules: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latin typeface="Comic Sans MS" panose="030F0702030302020204" pitchFamily="66" charset="0"/>
              </a:rPr>
              <a:t>didn’t like very much / boring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Jémilie</a:t>
            </a:r>
            <a:r>
              <a:rPr lang="en-US" sz="3200" b="1" dirty="0" smtClean="0">
                <a:latin typeface="Comic Sans MS" panose="030F0702030302020204" pitchFamily="66" charset="0"/>
              </a:rPr>
              <a:t>: Yes			   Jules: No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5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6600" y="1841500"/>
            <a:ext cx="1104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omic Sans MS" panose="030F0702030302020204" pitchFamily="66" charset="0"/>
              </a:rPr>
              <a:t>C’était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bien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écrit</a:t>
            </a:r>
            <a:r>
              <a:rPr lang="en-US" sz="3200" b="1" dirty="0" smtClean="0">
                <a:latin typeface="Comic Sans MS" panose="030F0702030302020204" pitchFamily="66" charset="0"/>
              </a:rPr>
              <a:t> et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bien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joué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It was well written and well acted.</a:t>
            </a:r>
          </a:p>
          <a:p>
            <a:endParaRPr lang="en-US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Ce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n’était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ni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bien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écrit</a:t>
            </a:r>
            <a:r>
              <a:rPr lang="en-US" sz="3200" b="1" dirty="0" smtClean="0"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ni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bien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joué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It was neither well written nor well acted. 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03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003606"/>
              </p:ext>
            </p:extLst>
          </p:nvPr>
        </p:nvGraphicFramePr>
        <p:xfrm>
          <a:off x="365760" y="1603586"/>
          <a:ext cx="11262360" cy="40656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88919">
                  <a:extLst>
                    <a:ext uri="{9D8B030D-6E8A-4147-A177-3AD203B41FA5}">
                      <a16:colId xmlns:a16="http://schemas.microsoft.com/office/drawing/2014/main" val="3790604403"/>
                    </a:ext>
                  </a:extLst>
                </a:gridCol>
                <a:gridCol w="1961161">
                  <a:extLst>
                    <a:ext uri="{9D8B030D-6E8A-4147-A177-3AD203B41FA5}">
                      <a16:colId xmlns:a16="http://schemas.microsoft.com/office/drawing/2014/main" val="1376859911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621553983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3882055207"/>
                    </a:ext>
                  </a:extLst>
                </a:gridCol>
              </a:tblGrid>
              <a:tr h="1016424">
                <a:tc>
                  <a:txBody>
                    <a:bodyPr/>
                    <a:lstStyle/>
                    <a:p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Genre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Opinion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Comic Sans MS" panose="030F0702030302020204" pitchFamily="66" charset="0"/>
                        </a:rPr>
                        <a:t>Détails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694627"/>
                  </a:ext>
                </a:extLst>
              </a:tr>
              <a:tr h="1016424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Comic Sans MS" panose="030F0702030302020204" pitchFamily="66" charset="0"/>
                        </a:rPr>
                        <a:t>Lié</a:t>
                      </a:r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 par le sang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 Horror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382668"/>
                  </a:ext>
                </a:extLst>
              </a:tr>
              <a:tr h="1016424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Mission sur Mars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342305"/>
                  </a:ext>
                </a:extLst>
              </a:tr>
              <a:tr h="1016424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Les sonnets perdus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8725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1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04644"/>
              </p:ext>
            </p:extLst>
          </p:nvPr>
        </p:nvGraphicFramePr>
        <p:xfrm>
          <a:off x="227330" y="1603586"/>
          <a:ext cx="11737340" cy="47760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90470">
                  <a:extLst>
                    <a:ext uri="{9D8B030D-6E8A-4147-A177-3AD203B41FA5}">
                      <a16:colId xmlns:a16="http://schemas.microsoft.com/office/drawing/2014/main" val="3790604403"/>
                    </a:ext>
                  </a:extLst>
                </a:gridCol>
                <a:gridCol w="2147288">
                  <a:extLst>
                    <a:ext uri="{9D8B030D-6E8A-4147-A177-3AD203B41FA5}">
                      <a16:colId xmlns:a16="http://schemas.microsoft.com/office/drawing/2014/main" val="1376859911"/>
                    </a:ext>
                  </a:extLst>
                </a:gridCol>
                <a:gridCol w="2573003">
                  <a:extLst>
                    <a:ext uri="{9D8B030D-6E8A-4147-A177-3AD203B41FA5}">
                      <a16:colId xmlns:a16="http://schemas.microsoft.com/office/drawing/2014/main" val="621553983"/>
                    </a:ext>
                  </a:extLst>
                </a:gridCol>
                <a:gridCol w="4526579">
                  <a:extLst>
                    <a:ext uri="{9D8B030D-6E8A-4147-A177-3AD203B41FA5}">
                      <a16:colId xmlns:a16="http://schemas.microsoft.com/office/drawing/2014/main" val="3882055207"/>
                    </a:ext>
                  </a:extLst>
                </a:gridCol>
              </a:tblGrid>
              <a:tr h="1016424">
                <a:tc>
                  <a:txBody>
                    <a:bodyPr/>
                    <a:lstStyle/>
                    <a:p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Genre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Opinion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Comic Sans MS" panose="030F0702030302020204" pitchFamily="66" charset="0"/>
                        </a:rPr>
                        <a:t>Détails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694627"/>
                  </a:ext>
                </a:extLst>
              </a:tr>
              <a:tr h="1016424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Comic Sans MS" panose="030F0702030302020204" pitchFamily="66" charset="0"/>
                        </a:rPr>
                        <a:t>Lié</a:t>
                      </a:r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 par le sang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 Horror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Hated:</a:t>
                      </a:r>
                      <a:r>
                        <a:rPr lang="en-US" sz="2400" baseline="0" dirty="0" smtClean="0">
                          <a:latin typeface="Comic Sans MS" panose="030F0702030302020204" pitchFamily="66" charset="0"/>
                        </a:rPr>
                        <a:t> boring and childish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In castle; badly written and badly acted; not recommended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382668"/>
                  </a:ext>
                </a:extLst>
              </a:tr>
              <a:tr h="1016424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Mission sur Mars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Science-fiction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Liked a lot: exciting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In space ship; encounter a disaster on way to </a:t>
                      </a:r>
                      <a:r>
                        <a:rPr lang="en-US" sz="2400" dirty="0" err="1" smtClean="0">
                          <a:latin typeface="Comic Sans MS" panose="030F0702030302020204" pitchFamily="66" charset="0"/>
                        </a:rPr>
                        <a:t>colonise</a:t>
                      </a: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 planet;</a:t>
                      </a:r>
                      <a:r>
                        <a:rPr lang="en-US" sz="2400" baseline="0" dirty="0" smtClean="0">
                          <a:latin typeface="Comic Sans MS" panose="030F0702030302020204" pitchFamily="66" charset="0"/>
                        </a:rPr>
                        <a:t> recommended</a:t>
                      </a: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 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342305"/>
                  </a:ext>
                </a:extLst>
              </a:tr>
              <a:tr h="1016424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Les sonnets perdus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War and history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Loved: interesting and charming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In London; in 1960s; a French and German veteran from WW1 become friends; well written and acted</a:t>
                      </a:r>
                      <a:endParaRPr lang="en-GB" sz="2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8725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38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568" b="4939"/>
          <a:stretch/>
        </p:blipFill>
        <p:spPr>
          <a:xfrm>
            <a:off x="876300" y="1282700"/>
            <a:ext cx="10439400" cy="53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691" b="5062"/>
          <a:stretch/>
        </p:blipFill>
        <p:spPr>
          <a:xfrm>
            <a:off x="806450" y="1282700"/>
            <a:ext cx="10579100" cy="537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6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1485900"/>
            <a:ext cx="9229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On _________ , I saw a _______ (type) film _______________ (how).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   I ______ it (opinion).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  It was ______________ (reason). 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endParaRPr lang="en-US" sz="32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20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2250" t="42445" r="43583" b="25555"/>
          <a:stretch/>
        </p:blipFill>
        <p:spPr>
          <a:xfrm>
            <a:off x="533400" y="1341120"/>
            <a:ext cx="9893300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0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60" y="1485900"/>
            <a:ext cx="114604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Now review your three answers to the speaking questions on kerboodle:</a:t>
            </a: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Say what you like watching on TV with reasons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Say what you like listening to and why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Say which film you saw last, when, how, opinion </a:t>
            </a:r>
            <a:r>
              <a:rPr lang="en-US" sz="3200" b="1" smtClean="0">
                <a:latin typeface="Comic Sans MS" panose="030F0702030302020204" pitchFamily="66" charset="0"/>
              </a:rPr>
              <a:t>and reason.</a:t>
            </a:r>
            <a:endParaRPr lang="en-US" sz="32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28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9100" y="1582420"/>
            <a:ext cx="10835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les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déteste</a:t>
            </a:r>
            <a:r>
              <a:rPr lang="en-US" sz="4000" b="1" dirty="0" smtClean="0">
                <a:latin typeface="Comic Sans MS" panose="030F0702030302020204" pitchFamily="66" charset="0"/>
              </a:rPr>
              <a:t>.			I hate them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les adore.			I love them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les aime. 			I like them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ne les aime pas		I don’t like them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10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8500" y="1582420"/>
            <a:ext cx="92862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hate </a:t>
            </a:r>
            <a:r>
              <a:rPr lang="en-US" sz="4000" b="1" dirty="0" smtClean="0">
                <a:latin typeface="Comic Sans MS" panose="030F0702030302020204" pitchFamily="66" charset="0"/>
              </a:rPr>
              <a:t>it/that.</a:t>
            </a:r>
            <a:endParaRPr lang="en-US" sz="4000" b="1" dirty="0" smtClean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love </a:t>
            </a:r>
            <a:r>
              <a:rPr lang="en-US" sz="4000" b="1" dirty="0" smtClean="0">
                <a:latin typeface="Comic Sans MS" panose="030F0702030302020204" pitchFamily="66" charset="0"/>
              </a:rPr>
              <a:t>it/that.</a:t>
            </a:r>
            <a:endParaRPr lang="en-US" sz="4000" b="1" dirty="0" smtClean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like </a:t>
            </a:r>
            <a:r>
              <a:rPr lang="en-US" sz="4000" b="1" dirty="0" smtClean="0">
                <a:latin typeface="Comic Sans MS" panose="030F0702030302020204" pitchFamily="66" charset="0"/>
              </a:rPr>
              <a:t>it/that.</a:t>
            </a:r>
            <a:endParaRPr lang="en-US" sz="4000" b="1" dirty="0" smtClean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don’t like </a:t>
            </a:r>
            <a:r>
              <a:rPr lang="en-US" sz="4000" b="1" dirty="0" smtClean="0">
                <a:latin typeface="Comic Sans MS" panose="030F0702030302020204" pitchFamily="66" charset="0"/>
              </a:rPr>
              <a:t>it/that.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6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8500" y="1582420"/>
            <a:ext cx="92862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déteste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ça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err="1" smtClean="0">
                <a:latin typeface="Comic Sans MS" panose="030F0702030302020204" pitchFamily="66" charset="0"/>
              </a:rPr>
              <a:t>J’adore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ça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ça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n’aime</a:t>
            </a:r>
            <a:r>
              <a:rPr lang="en-US" sz="4000" b="1" dirty="0" smtClean="0">
                <a:latin typeface="Comic Sans MS" panose="030F0702030302020204" pitchFamily="66" charset="0"/>
              </a:rPr>
              <a:t> pas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ça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3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8500" y="1582420"/>
            <a:ext cx="92862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hate it.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love it.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like it.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don’t like it.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4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8500" y="1442720"/>
            <a:ext cx="9286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déteste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déteste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smtClean="0">
                <a:latin typeface="Comic Sans MS" panose="030F0702030302020204" pitchFamily="66" charset="0"/>
              </a:rPr>
              <a:t>adore.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smtClean="0">
                <a:latin typeface="Comic Sans MS" panose="030F0702030302020204" pitchFamily="66" charset="0"/>
              </a:rPr>
              <a:t>adore.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smtClean="0">
                <a:latin typeface="Comic Sans MS" panose="030F0702030302020204" pitchFamily="66" charset="0"/>
              </a:rPr>
              <a:t>aime.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smtClean="0">
                <a:latin typeface="Comic Sans MS" panose="030F0702030302020204" pitchFamily="66" charset="0"/>
              </a:rPr>
              <a:t>aime.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ne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smtClean="0">
                <a:latin typeface="Comic Sans MS" panose="030F0702030302020204" pitchFamily="66" charset="0"/>
              </a:rPr>
              <a:t>aime pas.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ne 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l’</a:t>
            </a:r>
            <a:r>
              <a:rPr lang="en-US" sz="4000" b="1" dirty="0" smtClean="0">
                <a:latin typeface="Comic Sans MS" panose="030F0702030302020204" pitchFamily="66" charset="0"/>
              </a:rPr>
              <a:t>aime pas. 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97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400" y="1582420"/>
            <a:ext cx="104673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hated the film.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loved the film.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liked the film.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I didn’t like the film.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35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180" t="13827" r="11320" b="73457"/>
          <a:stretch/>
        </p:blipFill>
        <p:spPr>
          <a:xfrm>
            <a:off x="0" y="0"/>
            <a:ext cx="12192000" cy="1125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400" y="1582420"/>
            <a:ext cx="104673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adoré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err="1" smtClean="0">
                <a:latin typeface="Comic Sans MS" panose="030F0702030302020204" pitchFamily="66" charset="0"/>
              </a:rPr>
              <a:t>J’ai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aimé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n’ai</a:t>
            </a:r>
            <a:r>
              <a:rPr lang="en-US" sz="4000" b="1" dirty="0" smtClean="0">
                <a:latin typeface="Comic Sans MS" panose="030F0702030302020204" pitchFamily="66" charset="0"/>
              </a:rPr>
              <a:t> pas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aimé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le film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10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591</Words>
  <Application>Microsoft Office PowerPoint</Application>
  <PresentationFormat>Widescreen</PresentationFormat>
  <Paragraphs>128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Cooper</dc:creator>
  <cp:lastModifiedBy>S Cooper</cp:lastModifiedBy>
  <cp:revision>23</cp:revision>
  <cp:lastPrinted>2020-05-09T09:05:53Z</cp:lastPrinted>
  <dcterms:created xsi:type="dcterms:W3CDTF">2020-05-08T19:06:50Z</dcterms:created>
  <dcterms:modified xsi:type="dcterms:W3CDTF">2020-05-09T12:57:47Z</dcterms:modified>
</cp:coreProperties>
</file>