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8" r:id="rId2"/>
    <p:sldId id="257" r:id="rId3"/>
    <p:sldId id="261" r:id="rId4"/>
    <p:sldId id="262" r:id="rId5"/>
    <p:sldId id="269" r:id="rId6"/>
    <p:sldId id="276" r:id="rId7"/>
    <p:sldId id="277" r:id="rId8"/>
    <p:sldId id="270" r:id="rId9"/>
    <p:sldId id="272" r:id="rId10"/>
    <p:sldId id="273" r:id="rId11"/>
    <p:sldId id="274" r:id="rId12"/>
    <p:sldId id="281" r:id="rId13"/>
    <p:sldId id="275" r:id="rId14"/>
    <p:sldId id="278" r:id="rId15"/>
    <p:sldId id="283" r:id="rId16"/>
    <p:sldId id="279" r:id="rId17"/>
    <p:sldId id="284" r:id="rId18"/>
    <p:sldId id="280" r:id="rId19"/>
    <p:sldId id="285" r:id="rId20"/>
    <p:sldId id="271" r:id="rId21"/>
    <p:sldId id="286" r:id="rId22"/>
    <p:sldId id="282" r:id="rId23"/>
    <p:sldId id="287" r:id="rId24"/>
    <p:sldId id="265" r:id="rId25"/>
    <p:sldId id="289" r:id="rId26"/>
    <p:sldId id="288" r:id="rId27"/>
    <p:sldId id="291" r:id="rId28"/>
    <p:sldId id="290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83" d="100"/>
          <a:sy n="83" d="100"/>
        </p:scale>
        <p:origin x="1459" y="67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834F4-DFF2-4AA2-8112-C0F4984A7DEE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9CA894-6AC0-447E-B2B9-260341712F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935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Introduce / revise the French for each of the key phrases: </a:t>
            </a:r>
            <a:r>
              <a:rPr lang="en-GB" dirty="0" err="1"/>
              <a:t>j’adore</a:t>
            </a:r>
            <a:r>
              <a:rPr lang="en-GB" dirty="0"/>
              <a:t> / </a:t>
            </a:r>
            <a:r>
              <a:rPr lang="en-GB" dirty="0" err="1"/>
              <a:t>j’aime</a:t>
            </a:r>
            <a:r>
              <a:rPr lang="en-GB" dirty="0"/>
              <a:t> / je </a:t>
            </a:r>
            <a:r>
              <a:rPr lang="en-GB" dirty="0" err="1"/>
              <a:t>n’aime</a:t>
            </a:r>
            <a:r>
              <a:rPr lang="en-GB" dirty="0"/>
              <a:t> pas / je </a:t>
            </a:r>
            <a:r>
              <a:rPr lang="en-GB" dirty="0" err="1"/>
              <a:t>déteste</a:t>
            </a:r>
            <a:r>
              <a:rPr lang="en-GB" dirty="0"/>
              <a:t>. Check comprehension and do some listening </a:t>
            </a:r>
            <a:r>
              <a:rPr lang="en-GB" dirty="0" err="1"/>
              <a:t>nad</a:t>
            </a:r>
            <a:r>
              <a:rPr lang="en-GB" dirty="0"/>
              <a:t> speaking activities.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CA894-6AC0-447E-B2B9-260341712F9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6501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A/C/D – faire (do) / </a:t>
            </a:r>
            <a:r>
              <a:rPr lang="en-US" dirty="0" err="1" smtClean="0"/>
              <a:t>voir</a:t>
            </a:r>
            <a:r>
              <a:rPr lang="en-US" dirty="0" smtClean="0"/>
              <a:t> (see)</a:t>
            </a:r>
            <a:r>
              <a:rPr lang="en-US" baseline="0" dirty="0" smtClean="0"/>
              <a:t> / </a:t>
            </a:r>
            <a:r>
              <a:rPr lang="en-US" baseline="0" dirty="0" err="1" smtClean="0"/>
              <a:t>regarder</a:t>
            </a:r>
            <a:r>
              <a:rPr lang="en-US" baseline="0" dirty="0" smtClean="0"/>
              <a:t> (watch) : one that makes most sense is 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CA894-6AC0-447E-B2B9-260341712F9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0250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 – </a:t>
            </a:r>
            <a:r>
              <a:rPr lang="en-US" dirty="0" err="1" smtClean="0"/>
              <a:t>J’adore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CA894-6AC0-447E-B2B9-260341712F9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89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Write the phrase for each </a:t>
            </a:r>
            <a:r>
              <a:rPr lang="en-GB" dirty="0" smtClean="0"/>
              <a:t>one: </a:t>
            </a:r>
          </a:p>
          <a:p>
            <a:r>
              <a:rPr lang="en-GB" dirty="0" smtClean="0"/>
              <a:t>Thierry Henry: </a:t>
            </a:r>
            <a:r>
              <a:rPr lang="en-GB" dirty="0" err="1" smtClean="0"/>
              <a:t>J’aime</a:t>
            </a:r>
            <a:r>
              <a:rPr lang="en-GB" dirty="0" smtClean="0"/>
              <a:t> </a:t>
            </a:r>
            <a:r>
              <a:rPr lang="en-GB" dirty="0" err="1" smtClean="0"/>
              <a:t>jouer</a:t>
            </a:r>
            <a:r>
              <a:rPr lang="en-GB" dirty="0" smtClean="0"/>
              <a:t> au foot.</a:t>
            </a:r>
          </a:p>
          <a:p>
            <a:r>
              <a:rPr lang="en-US" dirty="0" smtClean="0"/>
              <a:t>Claude Monet: </a:t>
            </a:r>
            <a:r>
              <a:rPr lang="en-US" dirty="0" err="1" smtClean="0"/>
              <a:t>J’adore</a:t>
            </a:r>
            <a:r>
              <a:rPr lang="en-US" dirty="0" smtClean="0"/>
              <a:t> </a:t>
            </a:r>
            <a:r>
              <a:rPr lang="en-US" dirty="0" err="1" smtClean="0"/>
              <a:t>dessiner</a:t>
            </a:r>
            <a:r>
              <a:rPr lang="en-US" dirty="0" smtClean="0"/>
              <a:t> / </a:t>
            </a:r>
            <a:r>
              <a:rPr lang="en-US" dirty="0" err="1" smtClean="0"/>
              <a:t>colorier</a:t>
            </a:r>
            <a:r>
              <a:rPr lang="en-US" baseline="0" dirty="0" smtClean="0"/>
              <a:t> / </a:t>
            </a:r>
            <a:r>
              <a:rPr lang="en-US" baseline="0" dirty="0" err="1" smtClean="0"/>
              <a:t>peindre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Victor Hugo: </a:t>
            </a:r>
            <a:r>
              <a:rPr lang="en-US" baseline="0" dirty="0" err="1" smtClean="0"/>
              <a:t>J’aime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écrire</a:t>
            </a:r>
            <a:r>
              <a:rPr lang="en-US" baseline="0" dirty="0" smtClean="0"/>
              <a:t> / lire.</a:t>
            </a:r>
          </a:p>
          <a:p>
            <a:r>
              <a:rPr lang="en-US" baseline="0" dirty="0" smtClean="0"/>
              <a:t>Edith Piaf: </a:t>
            </a:r>
            <a:r>
              <a:rPr lang="en-US" baseline="0" dirty="0" err="1" smtClean="0"/>
              <a:t>J’adore</a:t>
            </a:r>
            <a:r>
              <a:rPr lang="en-US" baseline="0" smtClean="0"/>
              <a:t> chanter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CA894-6AC0-447E-B2B9-260341712F94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078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Check they know what to do before going on to the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CA894-6AC0-447E-B2B9-260341712F9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000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Review key French phrases and then do listening activities : C / B / D / 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CA894-6AC0-447E-B2B9-260341712F9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942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Go through answers and mark in books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CA894-6AC0-447E-B2B9-260341712F9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820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Get them to come up with a phrase for each one about their opinions – do in pairs and then choose a few to share their answers.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CA894-6AC0-447E-B2B9-260341712F9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393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 – </a:t>
            </a:r>
            <a:r>
              <a:rPr lang="en-US" dirty="0" err="1" smtClean="0"/>
              <a:t>j’adore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CA894-6AC0-447E-B2B9-260341712F9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93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 – </a:t>
            </a:r>
            <a:r>
              <a:rPr lang="en-US" dirty="0" err="1" smtClean="0"/>
              <a:t>J’aime</a:t>
            </a:r>
            <a:r>
              <a:rPr lang="en-US" dirty="0" smtClean="0"/>
              <a:t> / burgers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CA894-6AC0-447E-B2B9-260341712F9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758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 – Je </a:t>
            </a:r>
            <a:r>
              <a:rPr lang="en-US" dirty="0" err="1" smtClean="0"/>
              <a:t>n’aime</a:t>
            </a:r>
            <a:r>
              <a:rPr lang="en-US" dirty="0" smtClean="0"/>
              <a:t> pas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CA894-6AC0-447E-B2B9-260341712F9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7649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 - </a:t>
            </a:r>
            <a:r>
              <a:rPr lang="en-US" dirty="0" err="1" smtClean="0"/>
              <a:t>J’adore</a:t>
            </a:r>
            <a:r>
              <a:rPr lang="en-US" dirty="0" smtClean="0"/>
              <a:t> / </a:t>
            </a:r>
            <a:r>
              <a:rPr lang="en-US" dirty="0" err="1" smtClean="0"/>
              <a:t>ecouter</a:t>
            </a:r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CA894-6AC0-447E-B2B9-260341712F9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6454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839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952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335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00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242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93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925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726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01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15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1CFE-1918-4B11-A7F6-53E9BEE79E54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760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D1CFE-1918-4B11-A7F6-53E9BEE79E54}" type="datetimeFigureOut">
              <a:rPr lang="en-GB" smtClean="0"/>
              <a:t>04/05/2020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085735-7293-4C4E-938C-2C4577ADF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42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jpeg"/><Relationship Id="rId12" Type="http://schemas.openxmlformats.org/officeDocument/2006/relationships/image" Target="../media/image8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jpeg"/><Relationship Id="rId11" Type="http://schemas.openxmlformats.org/officeDocument/2006/relationships/image" Target="../media/image7.jpeg"/><Relationship Id="rId5" Type="http://schemas.openxmlformats.org/officeDocument/2006/relationships/image" Target="../media/image1.jpeg"/><Relationship Id="rId10" Type="http://schemas.openxmlformats.org/officeDocument/2006/relationships/image" Target="../media/image6.jpe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5.jpeg"/><Relationship Id="rId1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404664"/>
            <a:ext cx="83529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u="sng" dirty="0" err="1" smtClean="0">
                <a:latin typeface="Comic Sans MS" panose="030F0702030302020204" pitchFamily="66" charset="0"/>
              </a:rPr>
              <a:t>lundi</a:t>
            </a:r>
            <a:r>
              <a:rPr lang="en-GB" sz="3600" b="1" u="sng" dirty="0">
                <a:latin typeface="Comic Sans MS" panose="030F0702030302020204" pitchFamily="66" charset="0"/>
              </a:rPr>
              <a:t>, </a:t>
            </a:r>
            <a:r>
              <a:rPr lang="en-GB" sz="3600" b="1" u="sng" dirty="0" err="1" smtClean="0">
                <a:latin typeface="Comic Sans MS" panose="030F0702030302020204" pitchFamily="66" charset="0"/>
              </a:rPr>
              <a:t>quatre</a:t>
            </a:r>
            <a:r>
              <a:rPr lang="en-GB" sz="3600" b="1" u="sng" dirty="0" smtClean="0">
                <a:latin typeface="Comic Sans MS" panose="030F0702030302020204" pitchFamily="66" charset="0"/>
              </a:rPr>
              <a:t> </a:t>
            </a:r>
            <a:r>
              <a:rPr lang="en-GB" sz="3600" b="1" u="sng" dirty="0" err="1" smtClean="0">
                <a:latin typeface="Comic Sans MS" panose="030F0702030302020204" pitchFamily="66" charset="0"/>
              </a:rPr>
              <a:t>mai</a:t>
            </a:r>
            <a:endParaRPr lang="en-GB" sz="3600" b="1" u="sng" dirty="0">
              <a:latin typeface="Comic Sans MS" panose="030F0702030302020204" pitchFamily="66" charset="0"/>
            </a:endParaRPr>
          </a:p>
          <a:p>
            <a:endParaRPr lang="en-GB" sz="3600" b="1" u="sng" dirty="0">
              <a:latin typeface="Comic Sans MS" panose="030F0702030302020204" pitchFamily="66" charset="0"/>
            </a:endParaRPr>
          </a:p>
          <a:p>
            <a:r>
              <a:rPr lang="en-GB" sz="3600" b="1" u="sng" dirty="0" err="1">
                <a:latin typeface="Comic Sans MS" panose="030F0702030302020204" pitchFamily="66" charset="0"/>
              </a:rPr>
              <a:t>L’Objectif</a:t>
            </a:r>
            <a:r>
              <a:rPr lang="en-GB" sz="3600" b="1" u="sng" dirty="0">
                <a:latin typeface="Comic Sans MS" panose="030F0702030302020204" pitchFamily="66" charset="0"/>
              </a:rPr>
              <a:t>:</a:t>
            </a:r>
            <a:endParaRPr lang="en-GB" sz="3600" b="1" dirty="0"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b="1" dirty="0">
                <a:latin typeface="Comic Sans MS" panose="030F0702030302020204" pitchFamily="66" charset="0"/>
              </a:rPr>
              <a:t>donner les opinions des </a:t>
            </a:r>
            <a:r>
              <a:rPr lang="en-GB" sz="3600" b="1" dirty="0" err="1">
                <a:latin typeface="Comic Sans MS" panose="030F0702030302020204" pitchFamily="66" charset="0"/>
              </a:rPr>
              <a:t>activités</a:t>
            </a:r>
            <a:endParaRPr lang="en-GB" sz="3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37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Quelle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est</a:t>
            </a:r>
            <a:r>
              <a:rPr lang="en-GB" dirty="0">
                <a:latin typeface="Comic Sans MS" panose="030F0702030302020204" pitchFamily="66" charset="0"/>
              </a:rPr>
              <a:t> ton opinion?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115616" y="1306787"/>
            <a:ext cx="6696744" cy="2482253"/>
            <a:chOff x="1403648" y="2098875"/>
            <a:chExt cx="6696744" cy="2482253"/>
          </a:xfrm>
        </p:grpSpPr>
        <p:grpSp>
          <p:nvGrpSpPr>
            <p:cNvPr id="8" name="Group 7"/>
            <p:cNvGrpSpPr/>
            <p:nvPr/>
          </p:nvGrpSpPr>
          <p:grpSpPr>
            <a:xfrm>
              <a:off x="1403648" y="2456683"/>
              <a:ext cx="3163537" cy="1872208"/>
              <a:chOff x="1264447" y="1124744"/>
              <a:chExt cx="3163537" cy="1872208"/>
            </a:xfrm>
          </p:grpSpPr>
          <p:sp>
            <p:nvSpPr>
              <p:cNvPr id="9" name="Oval Callout 8"/>
              <p:cNvSpPr/>
              <p:nvPr/>
            </p:nvSpPr>
            <p:spPr>
              <a:xfrm>
                <a:off x="1264447" y="1124744"/>
                <a:ext cx="3163537" cy="1872208"/>
              </a:xfrm>
              <a:prstGeom prst="wedgeEllipseCallout">
                <a:avLst>
                  <a:gd name="adj1" fmla="val -37037"/>
                  <a:gd name="adj2" fmla="val 56580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Heart 10"/>
              <p:cNvSpPr/>
              <p:nvPr/>
            </p:nvSpPr>
            <p:spPr>
              <a:xfrm>
                <a:off x="2339752" y="1502849"/>
                <a:ext cx="1010519" cy="1053074"/>
              </a:xfrm>
              <a:prstGeom prst="hear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12" name="Picture 11" descr="http://ts2.mm.bing.net/th?&amp;id=HN.608021568009405453&amp;w=300&amp;h=300&amp;c=0&amp;pid=1.9&amp;rs=0&amp;p=0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756"/>
            <a:stretch/>
          </p:blipFill>
          <p:spPr bwMode="auto">
            <a:xfrm>
              <a:off x="4968044" y="2098875"/>
              <a:ext cx="3132348" cy="2482253"/>
            </a:xfrm>
            <a:prstGeom prst="rect">
              <a:avLst/>
            </a:prstGeom>
            <a:noFill/>
            <a:extLst/>
          </p:spPr>
        </p:pic>
      </p:grpSp>
      <p:sp>
        <p:nvSpPr>
          <p:cNvPr id="10" name="TextBox 9"/>
          <p:cNvSpPr txBox="1"/>
          <p:nvPr/>
        </p:nvSpPr>
        <p:spPr>
          <a:xfrm>
            <a:off x="1385646" y="4163596"/>
            <a:ext cx="5562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en-GB" sz="2400" dirty="0">
                <a:latin typeface="Comic Sans MS" panose="030F0702030302020204" pitchFamily="66" charset="0"/>
              </a:rPr>
              <a:t>Je </a:t>
            </a:r>
            <a:r>
              <a:rPr lang="en-GB" sz="2400" dirty="0" err="1">
                <a:latin typeface="Comic Sans MS" panose="030F0702030302020204" pitchFamily="66" charset="0"/>
              </a:rPr>
              <a:t>aime</a:t>
            </a:r>
            <a:r>
              <a:rPr lang="en-GB" sz="2400" dirty="0">
                <a:latin typeface="Comic Sans MS" panose="030F0702030302020204" pitchFamily="66" charset="0"/>
              </a:rPr>
              <a:t> manger des burgers.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J’adore</a:t>
            </a:r>
            <a:r>
              <a:rPr lang="en-GB" sz="2400" dirty="0">
                <a:latin typeface="Comic Sans MS" panose="030F0702030302020204" pitchFamily="66" charset="0"/>
              </a:rPr>
              <a:t> manger des burgers.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manger des burgers.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manger des burger.</a:t>
            </a:r>
          </a:p>
        </p:txBody>
      </p:sp>
    </p:spTree>
    <p:extLst>
      <p:ext uri="{BB962C8B-B14F-4D97-AF65-F5344CB8AC3E}">
        <p14:creationId xmlns:p14="http://schemas.microsoft.com/office/powerpoint/2010/main" val="316784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Quelle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est</a:t>
            </a:r>
            <a:r>
              <a:rPr lang="en-GB" dirty="0">
                <a:latin typeface="Comic Sans MS" panose="030F0702030302020204" pitchFamily="66" charset="0"/>
              </a:rPr>
              <a:t> ton opinion?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187624" y="1340768"/>
            <a:ext cx="6696744" cy="2007478"/>
            <a:chOff x="1187624" y="2421924"/>
            <a:chExt cx="6696744" cy="2007478"/>
          </a:xfrm>
        </p:grpSpPr>
        <p:grpSp>
          <p:nvGrpSpPr>
            <p:cNvPr id="10" name="Group 9"/>
            <p:cNvGrpSpPr/>
            <p:nvPr/>
          </p:nvGrpSpPr>
          <p:grpSpPr>
            <a:xfrm>
              <a:off x="1187624" y="2490410"/>
              <a:ext cx="3163537" cy="1938992"/>
              <a:chOff x="1524000" y="4010288"/>
              <a:chExt cx="3163537" cy="1938992"/>
            </a:xfrm>
          </p:grpSpPr>
          <p:sp>
            <p:nvSpPr>
              <p:cNvPr id="12" name="Oval Callout 11"/>
              <p:cNvSpPr/>
              <p:nvPr/>
            </p:nvSpPr>
            <p:spPr>
              <a:xfrm>
                <a:off x="1524000" y="4050561"/>
                <a:ext cx="3163537" cy="1872208"/>
              </a:xfrm>
              <a:prstGeom prst="wedgeEllipseCallout">
                <a:avLst>
                  <a:gd name="adj1" fmla="val -58496"/>
                  <a:gd name="adj2" fmla="val -22601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Heart 13"/>
              <p:cNvSpPr/>
              <p:nvPr/>
            </p:nvSpPr>
            <p:spPr>
              <a:xfrm>
                <a:off x="2622846" y="4491472"/>
                <a:ext cx="941042" cy="1025759"/>
              </a:xfrm>
              <a:prstGeom prst="hear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2627784" y="4010288"/>
                <a:ext cx="920572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0" dirty="0"/>
                  <a:t>X</a:t>
                </a:r>
              </a:p>
            </p:txBody>
          </p:sp>
        </p:grpSp>
        <p:pic>
          <p:nvPicPr>
            <p:cNvPr id="8" name="Picture 7" descr="http://ts3.mm.bing.net/th?&amp;id=HN.607997821135619287&amp;w=300&amp;h=300&amp;c=0&amp;pid=1.9&amp;rs=0&amp;p=0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064" y="2421924"/>
              <a:ext cx="2736304" cy="1934194"/>
            </a:xfrm>
            <a:prstGeom prst="rect">
              <a:avLst/>
            </a:prstGeom>
            <a:noFill/>
            <a:extLst/>
          </p:spPr>
        </p:pic>
      </p:grpSp>
      <p:sp>
        <p:nvSpPr>
          <p:cNvPr id="9" name="TextBox 8"/>
          <p:cNvSpPr txBox="1"/>
          <p:nvPr/>
        </p:nvSpPr>
        <p:spPr>
          <a:xfrm>
            <a:off x="1043608" y="4005064"/>
            <a:ext cx="7056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en-GB" sz="2400" dirty="0">
                <a:latin typeface="Comic Sans MS" panose="030F0702030302020204" pitchFamily="66" charset="0"/>
              </a:rPr>
              <a:t>J’ </a:t>
            </a:r>
            <a:r>
              <a:rPr lang="en-GB" sz="2400" dirty="0" err="1">
                <a:latin typeface="Comic Sans MS" panose="030F0702030302020204" pitchFamily="66" charset="0"/>
              </a:rPr>
              <a:t>naime</a:t>
            </a:r>
            <a:r>
              <a:rPr lang="en-GB" sz="2400" dirty="0">
                <a:latin typeface="Comic Sans MS" panose="030F0702030302020204" pitchFamily="66" charset="0"/>
              </a:rPr>
              <a:t> pas </a:t>
            </a:r>
            <a:r>
              <a:rPr lang="en-GB" sz="2400" dirty="0" err="1">
                <a:latin typeface="Comic Sans MS" panose="030F0702030302020204" pitchFamily="66" charset="0"/>
              </a:rPr>
              <a:t>regarder</a:t>
            </a:r>
            <a:r>
              <a:rPr lang="en-GB" sz="2400" dirty="0">
                <a:latin typeface="Comic Sans MS" panose="030F0702030302020204" pitchFamily="66" charset="0"/>
              </a:rPr>
              <a:t> les films au </a:t>
            </a:r>
            <a:r>
              <a:rPr lang="en-GB" sz="2400" dirty="0" err="1">
                <a:latin typeface="Comic Sans MS" panose="030F0702030302020204" pitchFamily="66" charset="0"/>
              </a:rPr>
              <a:t>cinéma</a:t>
            </a:r>
            <a:r>
              <a:rPr lang="en-GB" sz="2400" dirty="0">
                <a:latin typeface="Comic Sans MS" panose="030F0702030302020204" pitchFamily="66" charset="0"/>
              </a:rPr>
              <a:t>. 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ne pas </a:t>
            </a:r>
            <a:r>
              <a:rPr lang="en-GB" sz="2400" dirty="0" err="1">
                <a:latin typeface="Comic Sans MS" panose="030F0702030302020204" pitchFamily="66" charset="0"/>
              </a:rPr>
              <a:t>regarder</a:t>
            </a:r>
            <a:r>
              <a:rPr lang="en-GB" sz="2400" dirty="0">
                <a:latin typeface="Comic Sans MS" panose="030F0702030302020204" pitchFamily="66" charset="0"/>
              </a:rPr>
              <a:t> les films au </a:t>
            </a:r>
            <a:r>
              <a:rPr lang="en-GB" sz="2400" dirty="0" err="1">
                <a:latin typeface="Comic Sans MS" panose="030F0702030302020204" pitchFamily="66" charset="0"/>
              </a:rPr>
              <a:t>cinéma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ne </a:t>
            </a:r>
            <a:r>
              <a:rPr lang="en-GB" sz="2400" dirty="0" err="1">
                <a:latin typeface="Comic Sans MS" panose="030F0702030302020204" pitchFamily="66" charset="0"/>
              </a:rPr>
              <a:t>regarder</a:t>
            </a:r>
            <a:r>
              <a:rPr lang="en-GB" sz="2400" dirty="0">
                <a:latin typeface="Comic Sans MS" panose="030F0702030302020204" pitchFamily="66" charset="0"/>
              </a:rPr>
              <a:t> pas les films au </a:t>
            </a:r>
            <a:r>
              <a:rPr lang="en-GB" sz="2400" dirty="0" err="1">
                <a:latin typeface="Comic Sans MS" panose="030F0702030302020204" pitchFamily="66" charset="0"/>
              </a:rPr>
              <a:t>cinéma</a:t>
            </a:r>
            <a:r>
              <a:rPr lang="en-GB" sz="2400" dirty="0">
                <a:latin typeface="Comic Sans MS" panose="030F0702030302020204" pitchFamily="66" charset="0"/>
              </a:rPr>
              <a:t>. </a:t>
            </a:r>
          </a:p>
          <a:p>
            <a:pPr marL="457200" indent="-457200">
              <a:buAutoNum type="alphaUcPeriod"/>
            </a:pPr>
            <a:r>
              <a:rPr lang="en-GB" sz="2400" dirty="0">
                <a:latin typeface="Comic Sans MS" panose="030F0702030302020204" pitchFamily="66" charset="0"/>
              </a:rPr>
              <a:t>Je </a:t>
            </a:r>
            <a:r>
              <a:rPr lang="en-GB" sz="2400" dirty="0" err="1">
                <a:latin typeface="Comic Sans MS" panose="030F0702030302020204" pitchFamily="66" charset="0"/>
              </a:rPr>
              <a:t>n’aime</a:t>
            </a:r>
            <a:r>
              <a:rPr lang="en-GB" sz="2400" dirty="0">
                <a:latin typeface="Comic Sans MS" panose="030F0702030302020204" pitchFamily="66" charset="0"/>
              </a:rPr>
              <a:t> pas </a:t>
            </a:r>
            <a:r>
              <a:rPr lang="en-GB" sz="2400" dirty="0" err="1">
                <a:latin typeface="Comic Sans MS" panose="030F0702030302020204" pitchFamily="66" charset="0"/>
              </a:rPr>
              <a:t>regarder</a:t>
            </a:r>
            <a:r>
              <a:rPr lang="en-GB" sz="2400" dirty="0">
                <a:latin typeface="Comic Sans MS" panose="030F0702030302020204" pitchFamily="66" charset="0"/>
              </a:rPr>
              <a:t> les films au </a:t>
            </a:r>
            <a:r>
              <a:rPr lang="en-GB" sz="2400" dirty="0" err="1">
                <a:latin typeface="Comic Sans MS" panose="030F0702030302020204" pitchFamily="66" charset="0"/>
              </a:rPr>
              <a:t>cinéma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913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Quelle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est</a:t>
            </a:r>
            <a:r>
              <a:rPr lang="en-GB" dirty="0">
                <a:latin typeface="Comic Sans MS" panose="030F0702030302020204" pitchFamily="66" charset="0"/>
              </a:rPr>
              <a:t> ton opinion?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577658" y="1556792"/>
            <a:ext cx="5623936" cy="2120532"/>
            <a:chOff x="1577658" y="2341985"/>
            <a:chExt cx="5623936" cy="2120532"/>
          </a:xfrm>
        </p:grpSpPr>
        <p:pic>
          <p:nvPicPr>
            <p:cNvPr id="2" name="Picture 1" descr="http://ts3.mm.bing.net/th?&amp;id=HN.608053088776293031&amp;w=300&amp;h=300&amp;c=0&amp;pid=1.9&amp;rs=0&amp;p=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2630017"/>
              <a:ext cx="1583090" cy="1656184"/>
            </a:xfrm>
            <a:prstGeom prst="rect">
              <a:avLst/>
            </a:prstGeom>
            <a:noFill/>
            <a:extLst/>
          </p:spPr>
        </p:pic>
        <p:pic>
          <p:nvPicPr>
            <p:cNvPr id="3" name="Picture 2" descr="http://ts1.mm.bing.net/th?&amp;id=HN.608015013877908662&amp;w=300&amp;h=300&amp;c=0&amp;pid=1.9&amp;rs=0&amp;p=0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5"/>
            <a:stretch/>
          </p:blipFill>
          <p:spPr bwMode="auto">
            <a:xfrm>
              <a:off x="6692761" y="2341985"/>
              <a:ext cx="508833" cy="908060"/>
            </a:xfrm>
            <a:prstGeom prst="rect">
              <a:avLst/>
            </a:prstGeom>
            <a:noFill/>
            <a:extLst/>
          </p:spPr>
        </p:pic>
        <p:sp>
          <p:nvSpPr>
            <p:cNvPr id="15" name="Oval Callout 14"/>
            <p:cNvSpPr/>
            <p:nvPr/>
          </p:nvSpPr>
          <p:spPr>
            <a:xfrm>
              <a:off x="1577658" y="2590309"/>
              <a:ext cx="3024336" cy="1872208"/>
            </a:xfrm>
            <a:prstGeom prst="wedgeEllipseCallout">
              <a:avLst>
                <a:gd name="adj1" fmla="val -59372"/>
                <a:gd name="adj2" fmla="val -780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Heart 15"/>
            <p:cNvSpPr/>
            <p:nvPr/>
          </p:nvSpPr>
          <p:spPr>
            <a:xfrm>
              <a:off x="2141382" y="3116846"/>
              <a:ext cx="830559" cy="833712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Heart 16"/>
            <p:cNvSpPr/>
            <p:nvPr/>
          </p:nvSpPr>
          <p:spPr>
            <a:xfrm>
              <a:off x="3315642" y="3116846"/>
              <a:ext cx="805960" cy="833712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83568" y="4005064"/>
            <a:ext cx="7992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écouter</a:t>
            </a:r>
            <a:r>
              <a:rPr lang="en-GB" sz="2400" dirty="0">
                <a:latin typeface="Comic Sans MS" panose="030F0702030302020204" pitchFamily="66" charset="0"/>
              </a:rPr>
              <a:t> de la </a:t>
            </a:r>
            <a:r>
              <a:rPr lang="en-GB" sz="2400" dirty="0" err="1">
                <a:latin typeface="Comic Sans MS" panose="030F0702030302020204" pitchFamily="66" charset="0"/>
              </a:rPr>
              <a:t>musique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J’adore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écouter</a:t>
            </a:r>
            <a:r>
              <a:rPr lang="en-GB" sz="2400" dirty="0">
                <a:latin typeface="Comic Sans MS" panose="030F0702030302020204" pitchFamily="66" charset="0"/>
              </a:rPr>
              <a:t> de la </a:t>
            </a:r>
            <a:r>
              <a:rPr lang="en-GB" sz="2400" dirty="0" err="1">
                <a:latin typeface="Comic Sans MS" panose="030F0702030302020204" pitchFamily="66" charset="0"/>
              </a:rPr>
              <a:t>musique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J’adore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écoute</a:t>
            </a:r>
            <a:r>
              <a:rPr lang="en-GB" sz="2400" dirty="0">
                <a:latin typeface="Comic Sans MS" panose="030F0702030302020204" pitchFamily="66" charset="0"/>
              </a:rPr>
              <a:t> de la </a:t>
            </a:r>
            <a:r>
              <a:rPr lang="en-GB" sz="2400" dirty="0" err="1">
                <a:latin typeface="Comic Sans MS" panose="030F0702030302020204" pitchFamily="66" charset="0"/>
              </a:rPr>
              <a:t>musique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écouter</a:t>
            </a:r>
            <a:r>
              <a:rPr lang="en-GB" sz="2400" dirty="0">
                <a:latin typeface="Comic Sans MS" panose="030F0702030302020204" pitchFamily="66" charset="0"/>
              </a:rPr>
              <a:t> du </a:t>
            </a:r>
            <a:r>
              <a:rPr lang="en-GB" sz="2400" dirty="0" err="1">
                <a:latin typeface="Comic Sans MS" panose="030F0702030302020204" pitchFamily="66" charset="0"/>
              </a:rPr>
              <a:t>musique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50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Quelle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est</a:t>
            </a:r>
            <a:r>
              <a:rPr lang="en-GB" dirty="0">
                <a:latin typeface="Comic Sans MS" panose="030F0702030302020204" pitchFamily="66" charset="0"/>
              </a:rPr>
              <a:t> ton opinion?</a:t>
            </a:r>
          </a:p>
        </p:txBody>
      </p:sp>
      <p:sp>
        <p:nvSpPr>
          <p:cNvPr id="15" name="Oval Callout 14"/>
          <p:cNvSpPr/>
          <p:nvPr/>
        </p:nvSpPr>
        <p:spPr>
          <a:xfrm>
            <a:off x="1577658" y="1805116"/>
            <a:ext cx="3024336" cy="1872208"/>
          </a:xfrm>
          <a:prstGeom prst="wedgeEllipseCallout">
            <a:avLst>
              <a:gd name="adj1" fmla="val -59372"/>
              <a:gd name="adj2" fmla="val -780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Heart 15"/>
          <p:cNvSpPr/>
          <p:nvPr/>
        </p:nvSpPr>
        <p:spPr>
          <a:xfrm>
            <a:off x="2141382" y="2331653"/>
            <a:ext cx="830559" cy="83371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Heart 16"/>
          <p:cNvSpPr/>
          <p:nvPr/>
        </p:nvSpPr>
        <p:spPr>
          <a:xfrm>
            <a:off x="3315642" y="2331653"/>
            <a:ext cx="805960" cy="83371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683568" y="4005064"/>
            <a:ext cx="7992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J’adore</a:t>
            </a:r>
            <a:r>
              <a:rPr lang="en-GB" sz="2400" dirty="0">
                <a:latin typeface="Comic Sans MS" panose="030F0702030302020204" pitchFamily="66" charset="0"/>
              </a:rPr>
              <a:t> faire de la voile.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J’adore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fais</a:t>
            </a:r>
            <a:r>
              <a:rPr lang="en-GB" sz="2400" dirty="0">
                <a:latin typeface="Comic Sans MS" panose="030F0702030302020204" pitchFamily="66" charset="0"/>
              </a:rPr>
              <a:t> de la voile.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J’adore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voir</a:t>
            </a:r>
            <a:r>
              <a:rPr lang="en-GB" sz="2400" dirty="0">
                <a:latin typeface="Comic Sans MS" panose="030F0702030302020204" pitchFamily="66" charset="0"/>
              </a:rPr>
              <a:t> de la voile.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regarder</a:t>
            </a:r>
            <a:r>
              <a:rPr lang="en-GB" sz="2400" dirty="0">
                <a:latin typeface="Comic Sans MS" panose="030F0702030302020204" pitchFamily="66" charset="0"/>
              </a:rPr>
              <a:t> de la voile.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12776"/>
            <a:ext cx="2016224" cy="2389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499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Quelle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est</a:t>
            </a:r>
            <a:r>
              <a:rPr lang="en-GB" dirty="0">
                <a:latin typeface="Comic Sans MS" panose="030F0702030302020204" pitchFamily="66" charset="0"/>
              </a:rPr>
              <a:t> ton opinion?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259632" y="1628800"/>
            <a:ext cx="6696744" cy="2034569"/>
            <a:chOff x="1259632" y="2427948"/>
            <a:chExt cx="6696744" cy="2034569"/>
          </a:xfrm>
        </p:grpSpPr>
        <p:grpSp>
          <p:nvGrpSpPr>
            <p:cNvPr id="14" name="Group 13"/>
            <p:cNvGrpSpPr/>
            <p:nvPr/>
          </p:nvGrpSpPr>
          <p:grpSpPr>
            <a:xfrm>
              <a:off x="1259632" y="2590309"/>
              <a:ext cx="3024336" cy="1872208"/>
              <a:chOff x="1524000" y="1348671"/>
              <a:chExt cx="3024336" cy="1872208"/>
            </a:xfrm>
          </p:grpSpPr>
          <p:sp>
            <p:nvSpPr>
              <p:cNvPr id="15" name="Oval Callout 14"/>
              <p:cNvSpPr/>
              <p:nvPr/>
            </p:nvSpPr>
            <p:spPr>
              <a:xfrm>
                <a:off x="1524000" y="1348671"/>
                <a:ext cx="3024336" cy="1872208"/>
              </a:xfrm>
              <a:prstGeom prst="wedgeEllipseCallout">
                <a:avLst>
                  <a:gd name="adj1" fmla="val -59372"/>
                  <a:gd name="adj2" fmla="val -7801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Heart 15"/>
              <p:cNvSpPr/>
              <p:nvPr/>
            </p:nvSpPr>
            <p:spPr>
              <a:xfrm>
                <a:off x="2087724" y="1875208"/>
                <a:ext cx="830559" cy="833712"/>
              </a:xfrm>
              <a:prstGeom prst="hear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Heart 16"/>
              <p:cNvSpPr/>
              <p:nvPr/>
            </p:nvSpPr>
            <p:spPr>
              <a:xfrm>
                <a:off x="3261984" y="1875208"/>
                <a:ext cx="805960" cy="833712"/>
              </a:xfrm>
              <a:prstGeom prst="hear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11" name="Picture 10" descr="http://www.sawtry-jun.cambs.sch.uk/_files/users/3/images/553295690854FD33AFDAC9ACB75F8B61.jp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072" y="2427948"/>
              <a:ext cx="2736304" cy="187220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TextBox 8"/>
          <p:cNvSpPr txBox="1"/>
          <p:nvPr/>
        </p:nvSpPr>
        <p:spPr>
          <a:xfrm>
            <a:off x="683568" y="4005064"/>
            <a:ext cx="7992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travailler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GB" sz="2400" dirty="0">
                <a:latin typeface="Comic Sans MS" panose="030F0702030302020204" pitchFamily="66" charset="0"/>
              </a:rPr>
              <a:t>Je </a:t>
            </a:r>
            <a:r>
              <a:rPr lang="en-GB" sz="2400" dirty="0" err="1">
                <a:latin typeface="Comic Sans MS" panose="030F0702030302020204" pitchFamily="66" charset="0"/>
              </a:rPr>
              <a:t>n’aime</a:t>
            </a:r>
            <a:r>
              <a:rPr lang="en-GB" sz="2400" dirty="0">
                <a:latin typeface="Comic Sans MS" panose="030F0702030302020204" pitchFamily="66" charset="0"/>
              </a:rPr>
              <a:t> pas </a:t>
            </a:r>
            <a:r>
              <a:rPr lang="en-GB" sz="2400" dirty="0" err="1">
                <a:latin typeface="Comic Sans MS" panose="030F0702030302020204" pitchFamily="66" charset="0"/>
              </a:rPr>
              <a:t>travailler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GB" sz="2400" dirty="0">
                <a:latin typeface="Comic Sans MS" panose="030F0702030302020204" pitchFamily="66" charset="0"/>
              </a:rPr>
              <a:t>Je </a:t>
            </a:r>
            <a:r>
              <a:rPr lang="en-GB" sz="2400" dirty="0" err="1">
                <a:latin typeface="Comic Sans MS" panose="030F0702030302020204" pitchFamily="66" charset="0"/>
              </a:rPr>
              <a:t>déteste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travailler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J’adore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travailler</a:t>
            </a:r>
            <a:r>
              <a:rPr lang="en-GB" sz="2400" dirty="0">
                <a:latin typeface="Comic Sans MS" panose="030F0702030302020204" pitchFamily="66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4373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Quelle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est</a:t>
            </a:r>
            <a:r>
              <a:rPr lang="en-GB" dirty="0">
                <a:latin typeface="Comic Sans MS" panose="030F0702030302020204" pitchFamily="66" charset="0"/>
              </a:rPr>
              <a:t> ton opinion?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259632" y="1628800"/>
            <a:ext cx="6696744" cy="2034569"/>
            <a:chOff x="1259632" y="2427948"/>
            <a:chExt cx="6696744" cy="2034569"/>
          </a:xfrm>
        </p:grpSpPr>
        <p:grpSp>
          <p:nvGrpSpPr>
            <p:cNvPr id="14" name="Group 13"/>
            <p:cNvGrpSpPr/>
            <p:nvPr/>
          </p:nvGrpSpPr>
          <p:grpSpPr>
            <a:xfrm>
              <a:off x="1259632" y="2590309"/>
              <a:ext cx="3024336" cy="1872208"/>
              <a:chOff x="1524000" y="1348671"/>
              <a:chExt cx="3024336" cy="1872208"/>
            </a:xfrm>
          </p:grpSpPr>
          <p:sp>
            <p:nvSpPr>
              <p:cNvPr id="15" name="Oval Callout 14"/>
              <p:cNvSpPr/>
              <p:nvPr/>
            </p:nvSpPr>
            <p:spPr>
              <a:xfrm>
                <a:off x="1524000" y="1348671"/>
                <a:ext cx="3024336" cy="1872208"/>
              </a:xfrm>
              <a:prstGeom prst="wedgeEllipseCallout">
                <a:avLst>
                  <a:gd name="adj1" fmla="val -59372"/>
                  <a:gd name="adj2" fmla="val -7801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Heart 15"/>
              <p:cNvSpPr/>
              <p:nvPr/>
            </p:nvSpPr>
            <p:spPr>
              <a:xfrm>
                <a:off x="2087724" y="1875208"/>
                <a:ext cx="830559" cy="833712"/>
              </a:xfrm>
              <a:prstGeom prst="hear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Heart 16"/>
              <p:cNvSpPr/>
              <p:nvPr/>
            </p:nvSpPr>
            <p:spPr>
              <a:xfrm>
                <a:off x="3261984" y="1875208"/>
                <a:ext cx="805960" cy="833712"/>
              </a:xfrm>
              <a:prstGeom prst="hear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11" name="Picture 10" descr="http://www.sawtry-jun.cambs.sch.uk/_files/users/3/images/553295690854FD33AFDAC9ACB75F8B61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072" y="2427948"/>
              <a:ext cx="2736304" cy="187220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TextBox 8"/>
          <p:cNvSpPr txBox="1"/>
          <p:nvPr/>
        </p:nvSpPr>
        <p:spPr>
          <a:xfrm>
            <a:off x="683568" y="4005064"/>
            <a:ext cx="7992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travailler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GB" sz="2400" dirty="0">
                <a:latin typeface="Comic Sans MS" panose="030F0702030302020204" pitchFamily="66" charset="0"/>
              </a:rPr>
              <a:t>Je </a:t>
            </a:r>
            <a:r>
              <a:rPr lang="en-GB" sz="2400" dirty="0" err="1">
                <a:latin typeface="Comic Sans MS" panose="030F0702030302020204" pitchFamily="66" charset="0"/>
              </a:rPr>
              <a:t>n’aime</a:t>
            </a:r>
            <a:r>
              <a:rPr lang="en-GB" sz="2400" dirty="0">
                <a:latin typeface="Comic Sans MS" panose="030F0702030302020204" pitchFamily="66" charset="0"/>
              </a:rPr>
              <a:t> pas </a:t>
            </a:r>
            <a:r>
              <a:rPr lang="en-GB" sz="2400" dirty="0" err="1">
                <a:latin typeface="Comic Sans MS" panose="030F0702030302020204" pitchFamily="66" charset="0"/>
              </a:rPr>
              <a:t>travailler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GB" sz="2400" dirty="0">
                <a:latin typeface="Comic Sans MS" panose="030F0702030302020204" pitchFamily="66" charset="0"/>
              </a:rPr>
              <a:t>Je </a:t>
            </a:r>
            <a:r>
              <a:rPr lang="en-GB" sz="2400" dirty="0" err="1">
                <a:latin typeface="Comic Sans MS" panose="030F0702030302020204" pitchFamily="66" charset="0"/>
              </a:rPr>
              <a:t>déteste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travailler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J’adore</a:t>
            </a:r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travailler</a:t>
            </a:r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294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Quelle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est</a:t>
            </a:r>
            <a:r>
              <a:rPr lang="en-GB" dirty="0">
                <a:latin typeface="Comic Sans MS" panose="030F0702030302020204" pitchFamily="66" charset="0"/>
              </a:rPr>
              <a:t> ton opinion?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115616" y="1306787"/>
            <a:ext cx="6696744" cy="2482253"/>
            <a:chOff x="1403648" y="2098875"/>
            <a:chExt cx="6696744" cy="2482253"/>
          </a:xfrm>
        </p:grpSpPr>
        <p:grpSp>
          <p:nvGrpSpPr>
            <p:cNvPr id="8" name="Group 7"/>
            <p:cNvGrpSpPr/>
            <p:nvPr/>
          </p:nvGrpSpPr>
          <p:grpSpPr>
            <a:xfrm>
              <a:off x="1403648" y="2456683"/>
              <a:ext cx="3163537" cy="1872208"/>
              <a:chOff x="1264447" y="1124744"/>
              <a:chExt cx="3163537" cy="1872208"/>
            </a:xfrm>
          </p:grpSpPr>
          <p:sp>
            <p:nvSpPr>
              <p:cNvPr id="9" name="Oval Callout 8"/>
              <p:cNvSpPr/>
              <p:nvPr/>
            </p:nvSpPr>
            <p:spPr>
              <a:xfrm>
                <a:off x="1264447" y="1124744"/>
                <a:ext cx="3163537" cy="1872208"/>
              </a:xfrm>
              <a:prstGeom prst="wedgeEllipseCallout">
                <a:avLst>
                  <a:gd name="adj1" fmla="val -37037"/>
                  <a:gd name="adj2" fmla="val 56580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Heart 10"/>
              <p:cNvSpPr/>
              <p:nvPr/>
            </p:nvSpPr>
            <p:spPr>
              <a:xfrm>
                <a:off x="2339752" y="1502849"/>
                <a:ext cx="1010519" cy="1053074"/>
              </a:xfrm>
              <a:prstGeom prst="hear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12" name="Picture 11" descr="http://ts2.mm.bing.net/th?&amp;id=HN.608021568009405453&amp;w=300&amp;h=300&amp;c=0&amp;pid=1.9&amp;rs=0&amp;p=0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756"/>
            <a:stretch/>
          </p:blipFill>
          <p:spPr bwMode="auto">
            <a:xfrm>
              <a:off x="4968044" y="2098875"/>
              <a:ext cx="3132348" cy="2482253"/>
            </a:xfrm>
            <a:prstGeom prst="rect">
              <a:avLst/>
            </a:prstGeom>
            <a:noFill/>
            <a:extLst/>
          </p:spPr>
        </p:pic>
      </p:grpSp>
      <p:sp>
        <p:nvSpPr>
          <p:cNvPr id="10" name="TextBox 9"/>
          <p:cNvSpPr txBox="1"/>
          <p:nvPr/>
        </p:nvSpPr>
        <p:spPr>
          <a:xfrm>
            <a:off x="1385646" y="4163596"/>
            <a:ext cx="5562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en-GB" sz="2400" dirty="0">
                <a:latin typeface="Comic Sans MS" panose="030F0702030302020204" pitchFamily="66" charset="0"/>
              </a:rPr>
              <a:t>Je </a:t>
            </a:r>
            <a:r>
              <a:rPr lang="en-GB" sz="2400" dirty="0" err="1">
                <a:latin typeface="Comic Sans MS" panose="030F0702030302020204" pitchFamily="66" charset="0"/>
              </a:rPr>
              <a:t>aime</a:t>
            </a:r>
            <a:r>
              <a:rPr lang="en-GB" sz="2400" dirty="0">
                <a:latin typeface="Comic Sans MS" panose="030F0702030302020204" pitchFamily="66" charset="0"/>
              </a:rPr>
              <a:t> manger des burgers.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J’adore</a:t>
            </a:r>
            <a:r>
              <a:rPr lang="en-GB" sz="2400" dirty="0">
                <a:latin typeface="Comic Sans MS" panose="030F0702030302020204" pitchFamily="66" charset="0"/>
              </a:rPr>
              <a:t> manger des burgers.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manger des burgers.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manger des burger.</a:t>
            </a:r>
          </a:p>
        </p:txBody>
      </p:sp>
    </p:spTree>
    <p:extLst>
      <p:ext uri="{BB962C8B-B14F-4D97-AF65-F5344CB8AC3E}">
        <p14:creationId xmlns:p14="http://schemas.microsoft.com/office/powerpoint/2010/main" val="20313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Quelle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est</a:t>
            </a:r>
            <a:r>
              <a:rPr lang="en-GB" dirty="0">
                <a:latin typeface="Comic Sans MS" panose="030F0702030302020204" pitchFamily="66" charset="0"/>
              </a:rPr>
              <a:t> ton opinion?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115616" y="1306787"/>
            <a:ext cx="6696744" cy="2482253"/>
            <a:chOff x="1403648" y="2098875"/>
            <a:chExt cx="6696744" cy="2482253"/>
          </a:xfrm>
        </p:grpSpPr>
        <p:grpSp>
          <p:nvGrpSpPr>
            <p:cNvPr id="8" name="Group 7"/>
            <p:cNvGrpSpPr/>
            <p:nvPr/>
          </p:nvGrpSpPr>
          <p:grpSpPr>
            <a:xfrm>
              <a:off x="1403648" y="2456683"/>
              <a:ext cx="3163537" cy="1872208"/>
              <a:chOff x="1264447" y="1124744"/>
              <a:chExt cx="3163537" cy="1872208"/>
            </a:xfrm>
          </p:grpSpPr>
          <p:sp>
            <p:nvSpPr>
              <p:cNvPr id="9" name="Oval Callout 8"/>
              <p:cNvSpPr/>
              <p:nvPr/>
            </p:nvSpPr>
            <p:spPr>
              <a:xfrm>
                <a:off x="1264447" y="1124744"/>
                <a:ext cx="3163537" cy="1872208"/>
              </a:xfrm>
              <a:prstGeom prst="wedgeEllipseCallout">
                <a:avLst>
                  <a:gd name="adj1" fmla="val -37037"/>
                  <a:gd name="adj2" fmla="val 56580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Heart 10"/>
              <p:cNvSpPr/>
              <p:nvPr/>
            </p:nvSpPr>
            <p:spPr>
              <a:xfrm>
                <a:off x="2339752" y="1502849"/>
                <a:ext cx="1010519" cy="1053074"/>
              </a:xfrm>
              <a:prstGeom prst="hear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12" name="Picture 11" descr="http://ts2.mm.bing.net/th?&amp;id=HN.608021568009405453&amp;w=300&amp;h=300&amp;c=0&amp;pid=1.9&amp;rs=0&amp;p=0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756"/>
            <a:stretch/>
          </p:blipFill>
          <p:spPr bwMode="auto">
            <a:xfrm>
              <a:off x="4968044" y="2098875"/>
              <a:ext cx="3132348" cy="2482253"/>
            </a:xfrm>
            <a:prstGeom prst="rect">
              <a:avLst/>
            </a:prstGeom>
            <a:noFill/>
            <a:extLst/>
          </p:spPr>
        </p:pic>
      </p:grpSp>
      <p:sp>
        <p:nvSpPr>
          <p:cNvPr id="10" name="TextBox 9"/>
          <p:cNvSpPr txBox="1"/>
          <p:nvPr/>
        </p:nvSpPr>
        <p:spPr>
          <a:xfrm>
            <a:off x="1385646" y="4163596"/>
            <a:ext cx="5562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en-GB" sz="2400" dirty="0">
                <a:latin typeface="Comic Sans MS" panose="030F0702030302020204" pitchFamily="66" charset="0"/>
              </a:rPr>
              <a:t>Je </a:t>
            </a:r>
            <a:r>
              <a:rPr lang="en-GB" sz="2400" dirty="0" err="1">
                <a:latin typeface="Comic Sans MS" panose="030F0702030302020204" pitchFamily="66" charset="0"/>
              </a:rPr>
              <a:t>aime</a:t>
            </a:r>
            <a:r>
              <a:rPr lang="en-GB" sz="2400" dirty="0">
                <a:latin typeface="Comic Sans MS" panose="030F0702030302020204" pitchFamily="66" charset="0"/>
              </a:rPr>
              <a:t> manger des burgers.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J’adore</a:t>
            </a:r>
            <a:r>
              <a:rPr lang="en-GB" sz="2400" dirty="0">
                <a:latin typeface="Comic Sans MS" panose="030F0702030302020204" pitchFamily="66" charset="0"/>
              </a:rPr>
              <a:t> manger des burgers.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manger des burgers.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manger des burger.</a:t>
            </a:r>
          </a:p>
        </p:txBody>
      </p:sp>
    </p:spTree>
    <p:extLst>
      <p:ext uri="{BB962C8B-B14F-4D97-AF65-F5344CB8AC3E}">
        <p14:creationId xmlns:p14="http://schemas.microsoft.com/office/powerpoint/2010/main" val="277090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Quelle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est</a:t>
            </a:r>
            <a:r>
              <a:rPr lang="en-GB" dirty="0">
                <a:latin typeface="Comic Sans MS" panose="030F0702030302020204" pitchFamily="66" charset="0"/>
              </a:rPr>
              <a:t> ton opinion?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187624" y="1340768"/>
            <a:ext cx="6696744" cy="2007478"/>
            <a:chOff x="1187624" y="2421924"/>
            <a:chExt cx="6696744" cy="2007478"/>
          </a:xfrm>
        </p:grpSpPr>
        <p:grpSp>
          <p:nvGrpSpPr>
            <p:cNvPr id="10" name="Group 9"/>
            <p:cNvGrpSpPr/>
            <p:nvPr/>
          </p:nvGrpSpPr>
          <p:grpSpPr>
            <a:xfrm>
              <a:off x="1187624" y="2490410"/>
              <a:ext cx="3163537" cy="1938992"/>
              <a:chOff x="1524000" y="4010288"/>
              <a:chExt cx="3163537" cy="1938992"/>
            </a:xfrm>
          </p:grpSpPr>
          <p:sp>
            <p:nvSpPr>
              <p:cNvPr id="12" name="Oval Callout 11"/>
              <p:cNvSpPr/>
              <p:nvPr/>
            </p:nvSpPr>
            <p:spPr>
              <a:xfrm>
                <a:off x="1524000" y="4050561"/>
                <a:ext cx="3163537" cy="1872208"/>
              </a:xfrm>
              <a:prstGeom prst="wedgeEllipseCallout">
                <a:avLst>
                  <a:gd name="adj1" fmla="val -58496"/>
                  <a:gd name="adj2" fmla="val -22601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Heart 13"/>
              <p:cNvSpPr/>
              <p:nvPr/>
            </p:nvSpPr>
            <p:spPr>
              <a:xfrm>
                <a:off x="2622846" y="4491472"/>
                <a:ext cx="941042" cy="1025759"/>
              </a:xfrm>
              <a:prstGeom prst="hear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2627784" y="4010288"/>
                <a:ext cx="920572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0" dirty="0"/>
                  <a:t>X</a:t>
                </a:r>
              </a:p>
            </p:txBody>
          </p:sp>
        </p:grpSp>
        <p:pic>
          <p:nvPicPr>
            <p:cNvPr id="8" name="Picture 7" descr="http://ts3.mm.bing.net/th?&amp;id=HN.607997821135619287&amp;w=300&amp;h=300&amp;c=0&amp;pid=1.9&amp;rs=0&amp;p=0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064" y="2421924"/>
              <a:ext cx="2736304" cy="1934194"/>
            </a:xfrm>
            <a:prstGeom prst="rect">
              <a:avLst/>
            </a:prstGeom>
            <a:noFill/>
            <a:extLst/>
          </p:spPr>
        </p:pic>
      </p:grpSp>
      <p:sp>
        <p:nvSpPr>
          <p:cNvPr id="9" name="TextBox 8"/>
          <p:cNvSpPr txBox="1"/>
          <p:nvPr/>
        </p:nvSpPr>
        <p:spPr>
          <a:xfrm>
            <a:off x="1043608" y="4005064"/>
            <a:ext cx="7056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en-GB" sz="2400" dirty="0">
                <a:latin typeface="Comic Sans MS" panose="030F0702030302020204" pitchFamily="66" charset="0"/>
              </a:rPr>
              <a:t>J’ </a:t>
            </a:r>
            <a:r>
              <a:rPr lang="en-GB" sz="2400" dirty="0" err="1">
                <a:latin typeface="Comic Sans MS" panose="030F0702030302020204" pitchFamily="66" charset="0"/>
              </a:rPr>
              <a:t>naime</a:t>
            </a:r>
            <a:r>
              <a:rPr lang="en-GB" sz="2400" dirty="0">
                <a:latin typeface="Comic Sans MS" panose="030F0702030302020204" pitchFamily="66" charset="0"/>
              </a:rPr>
              <a:t> pas </a:t>
            </a:r>
            <a:r>
              <a:rPr lang="en-GB" sz="2400" dirty="0" err="1">
                <a:latin typeface="Comic Sans MS" panose="030F0702030302020204" pitchFamily="66" charset="0"/>
              </a:rPr>
              <a:t>regarder</a:t>
            </a:r>
            <a:r>
              <a:rPr lang="en-GB" sz="2400" dirty="0">
                <a:latin typeface="Comic Sans MS" panose="030F0702030302020204" pitchFamily="66" charset="0"/>
              </a:rPr>
              <a:t> les films au </a:t>
            </a:r>
            <a:r>
              <a:rPr lang="en-GB" sz="2400" dirty="0" err="1">
                <a:latin typeface="Comic Sans MS" panose="030F0702030302020204" pitchFamily="66" charset="0"/>
              </a:rPr>
              <a:t>cinéma</a:t>
            </a:r>
            <a:r>
              <a:rPr lang="en-GB" sz="2400" dirty="0">
                <a:latin typeface="Comic Sans MS" panose="030F0702030302020204" pitchFamily="66" charset="0"/>
              </a:rPr>
              <a:t>. 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ne pas </a:t>
            </a:r>
            <a:r>
              <a:rPr lang="en-GB" sz="2400" dirty="0" err="1">
                <a:latin typeface="Comic Sans MS" panose="030F0702030302020204" pitchFamily="66" charset="0"/>
              </a:rPr>
              <a:t>regarder</a:t>
            </a:r>
            <a:r>
              <a:rPr lang="en-GB" sz="2400" dirty="0">
                <a:latin typeface="Comic Sans MS" panose="030F0702030302020204" pitchFamily="66" charset="0"/>
              </a:rPr>
              <a:t> les films au </a:t>
            </a:r>
            <a:r>
              <a:rPr lang="en-GB" sz="2400" dirty="0" err="1">
                <a:latin typeface="Comic Sans MS" panose="030F0702030302020204" pitchFamily="66" charset="0"/>
              </a:rPr>
              <a:t>cinéma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ne </a:t>
            </a:r>
            <a:r>
              <a:rPr lang="en-GB" sz="2400" dirty="0" err="1">
                <a:latin typeface="Comic Sans MS" panose="030F0702030302020204" pitchFamily="66" charset="0"/>
              </a:rPr>
              <a:t>regarder</a:t>
            </a:r>
            <a:r>
              <a:rPr lang="en-GB" sz="2400" dirty="0">
                <a:latin typeface="Comic Sans MS" panose="030F0702030302020204" pitchFamily="66" charset="0"/>
              </a:rPr>
              <a:t> pas les films au </a:t>
            </a:r>
            <a:r>
              <a:rPr lang="en-GB" sz="2400" dirty="0" err="1">
                <a:latin typeface="Comic Sans MS" panose="030F0702030302020204" pitchFamily="66" charset="0"/>
              </a:rPr>
              <a:t>cinéma</a:t>
            </a:r>
            <a:r>
              <a:rPr lang="en-GB" sz="2400" dirty="0">
                <a:latin typeface="Comic Sans MS" panose="030F0702030302020204" pitchFamily="66" charset="0"/>
              </a:rPr>
              <a:t>. </a:t>
            </a:r>
          </a:p>
          <a:p>
            <a:pPr marL="457200" indent="-457200">
              <a:buAutoNum type="alphaUcPeriod"/>
            </a:pPr>
            <a:r>
              <a:rPr lang="en-GB" sz="2400" dirty="0">
                <a:latin typeface="Comic Sans MS" panose="030F0702030302020204" pitchFamily="66" charset="0"/>
              </a:rPr>
              <a:t>Je </a:t>
            </a:r>
            <a:r>
              <a:rPr lang="en-GB" sz="2400" dirty="0" err="1">
                <a:latin typeface="Comic Sans MS" panose="030F0702030302020204" pitchFamily="66" charset="0"/>
              </a:rPr>
              <a:t>n’aime</a:t>
            </a:r>
            <a:r>
              <a:rPr lang="en-GB" sz="2400" dirty="0">
                <a:latin typeface="Comic Sans MS" panose="030F0702030302020204" pitchFamily="66" charset="0"/>
              </a:rPr>
              <a:t> pas </a:t>
            </a:r>
            <a:r>
              <a:rPr lang="en-GB" sz="2400" dirty="0" err="1">
                <a:latin typeface="Comic Sans MS" panose="030F0702030302020204" pitchFamily="66" charset="0"/>
              </a:rPr>
              <a:t>regarder</a:t>
            </a:r>
            <a:r>
              <a:rPr lang="en-GB" sz="2400" dirty="0">
                <a:latin typeface="Comic Sans MS" panose="030F0702030302020204" pitchFamily="66" charset="0"/>
              </a:rPr>
              <a:t> les films au </a:t>
            </a:r>
            <a:r>
              <a:rPr lang="en-GB" sz="2400" dirty="0" err="1">
                <a:latin typeface="Comic Sans MS" panose="030F0702030302020204" pitchFamily="66" charset="0"/>
              </a:rPr>
              <a:t>cinéma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166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Quelle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est</a:t>
            </a:r>
            <a:r>
              <a:rPr lang="en-GB" dirty="0">
                <a:latin typeface="Comic Sans MS" panose="030F0702030302020204" pitchFamily="66" charset="0"/>
              </a:rPr>
              <a:t> ton opinion?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187624" y="1340768"/>
            <a:ext cx="6696744" cy="2007478"/>
            <a:chOff x="1187624" y="2421924"/>
            <a:chExt cx="6696744" cy="2007478"/>
          </a:xfrm>
        </p:grpSpPr>
        <p:grpSp>
          <p:nvGrpSpPr>
            <p:cNvPr id="10" name="Group 9"/>
            <p:cNvGrpSpPr/>
            <p:nvPr/>
          </p:nvGrpSpPr>
          <p:grpSpPr>
            <a:xfrm>
              <a:off x="1187624" y="2490410"/>
              <a:ext cx="3163537" cy="1938992"/>
              <a:chOff x="1524000" y="4010288"/>
              <a:chExt cx="3163537" cy="1938992"/>
            </a:xfrm>
          </p:grpSpPr>
          <p:sp>
            <p:nvSpPr>
              <p:cNvPr id="12" name="Oval Callout 11"/>
              <p:cNvSpPr/>
              <p:nvPr/>
            </p:nvSpPr>
            <p:spPr>
              <a:xfrm>
                <a:off x="1524000" y="4050561"/>
                <a:ext cx="3163537" cy="1872208"/>
              </a:xfrm>
              <a:prstGeom prst="wedgeEllipseCallout">
                <a:avLst>
                  <a:gd name="adj1" fmla="val -58496"/>
                  <a:gd name="adj2" fmla="val -22601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Heart 13"/>
              <p:cNvSpPr/>
              <p:nvPr/>
            </p:nvSpPr>
            <p:spPr>
              <a:xfrm>
                <a:off x="2622846" y="4491472"/>
                <a:ext cx="941042" cy="1025759"/>
              </a:xfrm>
              <a:prstGeom prst="hear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2627784" y="4010288"/>
                <a:ext cx="920572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0" dirty="0"/>
                  <a:t>X</a:t>
                </a:r>
              </a:p>
            </p:txBody>
          </p:sp>
        </p:grpSp>
        <p:pic>
          <p:nvPicPr>
            <p:cNvPr id="8" name="Picture 7" descr="http://ts3.mm.bing.net/th?&amp;id=HN.607997821135619287&amp;w=300&amp;h=300&amp;c=0&amp;pid=1.9&amp;rs=0&amp;p=0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064" y="2421924"/>
              <a:ext cx="2736304" cy="1934194"/>
            </a:xfrm>
            <a:prstGeom prst="rect">
              <a:avLst/>
            </a:prstGeom>
            <a:noFill/>
            <a:extLst/>
          </p:spPr>
        </p:pic>
      </p:grpSp>
      <p:sp>
        <p:nvSpPr>
          <p:cNvPr id="9" name="TextBox 8"/>
          <p:cNvSpPr txBox="1"/>
          <p:nvPr/>
        </p:nvSpPr>
        <p:spPr>
          <a:xfrm>
            <a:off x="1043608" y="4005064"/>
            <a:ext cx="7056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en-GB" sz="2400" dirty="0">
                <a:latin typeface="Comic Sans MS" panose="030F0702030302020204" pitchFamily="66" charset="0"/>
              </a:rPr>
              <a:t>J’ </a:t>
            </a:r>
            <a:r>
              <a:rPr lang="en-GB" sz="2400" dirty="0" err="1">
                <a:latin typeface="Comic Sans MS" panose="030F0702030302020204" pitchFamily="66" charset="0"/>
              </a:rPr>
              <a:t>naime</a:t>
            </a:r>
            <a:r>
              <a:rPr lang="en-GB" sz="2400" dirty="0">
                <a:latin typeface="Comic Sans MS" panose="030F0702030302020204" pitchFamily="66" charset="0"/>
              </a:rPr>
              <a:t> pas </a:t>
            </a:r>
            <a:r>
              <a:rPr lang="en-GB" sz="2400" dirty="0" err="1">
                <a:latin typeface="Comic Sans MS" panose="030F0702030302020204" pitchFamily="66" charset="0"/>
              </a:rPr>
              <a:t>regarder</a:t>
            </a:r>
            <a:r>
              <a:rPr lang="en-GB" sz="2400" dirty="0">
                <a:latin typeface="Comic Sans MS" panose="030F0702030302020204" pitchFamily="66" charset="0"/>
              </a:rPr>
              <a:t> les films au </a:t>
            </a:r>
            <a:r>
              <a:rPr lang="en-GB" sz="2400" dirty="0" err="1">
                <a:latin typeface="Comic Sans MS" panose="030F0702030302020204" pitchFamily="66" charset="0"/>
              </a:rPr>
              <a:t>cinéma</a:t>
            </a:r>
            <a:r>
              <a:rPr lang="en-GB" sz="2400" dirty="0">
                <a:latin typeface="Comic Sans MS" panose="030F0702030302020204" pitchFamily="66" charset="0"/>
              </a:rPr>
              <a:t>. 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ne pas </a:t>
            </a:r>
            <a:r>
              <a:rPr lang="en-GB" sz="2400" dirty="0" err="1">
                <a:latin typeface="Comic Sans MS" panose="030F0702030302020204" pitchFamily="66" charset="0"/>
              </a:rPr>
              <a:t>regarder</a:t>
            </a:r>
            <a:r>
              <a:rPr lang="en-GB" sz="2400" dirty="0">
                <a:latin typeface="Comic Sans MS" panose="030F0702030302020204" pitchFamily="66" charset="0"/>
              </a:rPr>
              <a:t> les films au </a:t>
            </a:r>
            <a:r>
              <a:rPr lang="en-GB" sz="2400" dirty="0" err="1">
                <a:latin typeface="Comic Sans MS" panose="030F0702030302020204" pitchFamily="66" charset="0"/>
              </a:rPr>
              <a:t>cinéma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ne </a:t>
            </a:r>
            <a:r>
              <a:rPr lang="en-GB" sz="2400" dirty="0" err="1">
                <a:latin typeface="Comic Sans MS" panose="030F0702030302020204" pitchFamily="66" charset="0"/>
              </a:rPr>
              <a:t>regarder</a:t>
            </a:r>
            <a:r>
              <a:rPr lang="en-GB" sz="2400" dirty="0">
                <a:latin typeface="Comic Sans MS" panose="030F0702030302020204" pitchFamily="66" charset="0"/>
              </a:rPr>
              <a:t> pas les films au </a:t>
            </a:r>
            <a:r>
              <a:rPr lang="en-GB" sz="2400" dirty="0" err="1">
                <a:latin typeface="Comic Sans MS" panose="030F0702030302020204" pitchFamily="66" charset="0"/>
              </a:rPr>
              <a:t>cinéma</a:t>
            </a:r>
            <a:r>
              <a:rPr lang="en-GB" sz="2400" dirty="0">
                <a:latin typeface="Comic Sans MS" panose="030F0702030302020204" pitchFamily="66" charset="0"/>
              </a:rPr>
              <a:t>. </a:t>
            </a:r>
          </a:p>
          <a:p>
            <a:pPr marL="457200" indent="-457200">
              <a:buAutoNum type="alphaUcPeriod"/>
            </a:pPr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Je </a:t>
            </a:r>
            <a:r>
              <a:rPr lang="en-GB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n’aime</a:t>
            </a:r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pas </a:t>
            </a:r>
            <a:r>
              <a:rPr lang="en-GB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regarder</a:t>
            </a:r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les films au </a:t>
            </a:r>
            <a:r>
              <a:rPr lang="en-GB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cinéma</a:t>
            </a:r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879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Quelle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est</a:t>
            </a:r>
            <a:r>
              <a:rPr lang="en-GB" dirty="0">
                <a:latin typeface="Comic Sans MS" panose="030F0702030302020204" pitchFamily="66" charset="0"/>
              </a:rPr>
              <a:t> ton opinion?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552" y="1052736"/>
            <a:ext cx="643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80089" y="1052736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2" name="Oval Callout 11"/>
          <p:cNvSpPr/>
          <p:nvPr/>
        </p:nvSpPr>
        <p:spPr>
          <a:xfrm>
            <a:off x="1524000" y="4050561"/>
            <a:ext cx="3163537" cy="1872208"/>
          </a:xfrm>
          <a:prstGeom prst="wedgeEllipseCallout">
            <a:avLst>
              <a:gd name="adj1" fmla="val -58496"/>
              <a:gd name="adj2" fmla="val -2260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588009" y="4071262"/>
            <a:ext cx="5902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580112" y="1348671"/>
            <a:ext cx="3163537" cy="1872208"/>
            <a:chOff x="1264447" y="1124744"/>
            <a:chExt cx="3163537" cy="1872208"/>
          </a:xfrm>
        </p:grpSpPr>
        <p:sp>
          <p:nvSpPr>
            <p:cNvPr id="4" name="Oval Callout 3"/>
            <p:cNvSpPr/>
            <p:nvPr/>
          </p:nvSpPr>
          <p:spPr>
            <a:xfrm>
              <a:off x="1264447" y="1124744"/>
              <a:ext cx="3163537" cy="1872208"/>
            </a:xfrm>
            <a:prstGeom prst="wedgeEllipseCallout">
              <a:avLst>
                <a:gd name="adj1" fmla="val -37037"/>
                <a:gd name="adj2" fmla="val 5658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Heart 5"/>
            <p:cNvSpPr/>
            <p:nvPr/>
          </p:nvSpPr>
          <p:spPr>
            <a:xfrm>
              <a:off x="2339752" y="1502849"/>
              <a:ext cx="1010519" cy="1053074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4644008" y="4233862"/>
            <a:ext cx="659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9" name="Oval Callout 8"/>
          <p:cNvSpPr/>
          <p:nvPr/>
        </p:nvSpPr>
        <p:spPr>
          <a:xfrm>
            <a:off x="1524000" y="1348671"/>
            <a:ext cx="3024336" cy="1872208"/>
          </a:xfrm>
          <a:prstGeom prst="wedgeEllipseCallout">
            <a:avLst>
              <a:gd name="adj1" fmla="val -59372"/>
              <a:gd name="adj2" fmla="val -780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Heart 17"/>
          <p:cNvSpPr/>
          <p:nvPr/>
        </p:nvSpPr>
        <p:spPr>
          <a:xfrm>
            <a:off x="2087724" y="1875208"/>
            <a:ext cx="830559" cy="83371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Heart 18"/>
          <p:cNvSpPr/>
          <p:nvPr/>
        </p:nvSpPr>
        <p:spPr>
          <a:xfrm>
            <a:off x="3261984" y="1875208"/>
            <a:ext cx="805960" cy="83371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Heart 19"/>
          <p:cNvSpPr/>
          <p:nvPr/>
        </p:nvSpPr>
        <p:spPr>
          <a:xfrm>
            <a:off x="2622846" y="4491472"/>
            <a:ext cx="941042" cy="1025759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2627784" y="4010288"/>
            <a:ext cx="9205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0" dirty="0"/>
              <a:t>X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724128" y="3866272"/>
            <a:ext cx="3024336" cy="1938992"/>
            <a:chOff x="6084168" y="3794264"/>
            <a:chExt cx="3024336" cy="1938992"/>
          </a:xfrm>
        </p:grpSpPr>
        <p:sp>
          <p:nvSpPr>
            <p:cNvPr id="17" name="Oval Callout 16"/>
            <p:cNvSpPr/>
            <p:nvPr/>
          </p:nvSpPr>
          <p:spPr>
            <a:xfrm>
              <a:off x="6084168" y="3839929"/>
              <a:ext cx="3024336" cy="1872208"/>
            </a:xfrm>
            <a:prstGeom prst="wedgeEllipseCallout">
              <a:avLst>
                <a:gd name="adj1" fmla="val -59372"/>
                <a:gd name="adj2" fmla="val -780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Heart 20"/>
            <p:cNvSpPr/>
            <p:nvPr/>
          </p:nvSpPr>
          <p:spPr>
            <a:xfrm>
              <a:off x="6588224" y="4293096"/>
              <a:ext cx="1008112" cy="944402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Heart 21"/>
            <p:cNvSpPr/>
            <p:nvPr/>
          </p:nvSpPr>
          <p:spPr>
            <a:xfrm>
              <a:off x="7740352" y="4293096"/>
              <a:ext cx="936104" cy="944402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603756" y="3794264"/>
              <a:ext cx="9205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0" dirty="0"/>
                <a:t>X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683876" y="3794264"/>
              <a:ext cx="9205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0" dirty="0"/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798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Quelle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est</a:t>
            </a:r>
            <a:r>
              <a:rPr lang="en-GB" dirty="0">
                <a:latin typeface="Comic Sans MS" panose="030F0702030302020204" pitchFamily="66" charset="0"/>
              </a:rPr>
              <a:t> ton opinion?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577658" y="1556792"/>
            <a:ext cx="5623936" cy="2120532"/>
            <a:chOff x="1577658" y="2341985"/>
            <a:chExt cx="5623936" cy="2120532"/>
          </a:xfrm>
        </p:grpSpPr>
        <p:pic>
          <p:nvPicPr>
            <p:cNvPr id="2" name="Picture 1" descr="http://ts3.mm.bing.net/th?&amp;id=HN.608053088776293031&amp;w=300&amp;h=300&amp;c=0&amp;pid=1.9&amp;rs=0&amp;p=0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2630017"/>
              <a:ext cx="1583090" cy="1656184"/>
            </a:xfrm>
            <a:prstGeom prst="rect">
              <a:avLst/>
            </a:prstGeom>
            <a:noFill/>
            <a:extLst/>
          </p:spPr>
        </p:pic>
        <p:pic>
          <p:nvPicPr>
            <p:cNvPr id="3" name="Picture 2" descr="http://ts1.mm.bing.net/th?&amp;id=HN.608015013877908662&amp;w=300&amp;h=300&amp;c=0&amp;pid=1.9&amp;rs=0&amp;p=0"/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5"/>
            <a:stretch/>
          </p:blipFill>
          <p:spPr bwMode="auto">
            <a:xfrm>
              <a:off x="6692761" y="2341985"/>
              <a:ext cx="508833" cy="908060"/>
            </a:xfrm>
            <a:prstGeom prst="rect">
              <a:avLst/>
            </a:prstGeom>
            <a:noFill/>
            <a:extLst/>
          </p:spPr>
        </p:pic>
        <p:sp>
          <p:nvSpPr>
            <p:cNvPr id="15" name="Oval Callout 14"/>
            <p:cNvSpPr/>
            <p:nvPr/>
          </p:nvSpPr>
          <p:spPr>
            <a:xfrm>
              <a:off x="1577658" y="2590309"/>
              <a:ext cx="3024336" cy="1872208"/>
            </a:xfrm>
            <a:prstGeom prst="wedgeEllipseCallout">
              <a:avLst>
                <a:gd name="adj1" fmla="val -59372"/>
                <a:gd name="adj2" fmla="val -780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Heart 15"/>
            <p:cNvSpPr/>
            <p:nvPr/>
          </p:nvSpPr>
          <p:spPr>
            <a:xfrm>
              <a:off x="2141382" y="3116846"/>
              <a:ext cx="830559" cy="833712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Heart 16"/>
            <p:cNvSpPr/>
            <p:nvPr/>
          </p:nvSpPr>
          <p:spPr>
            <a:xfrm>
              <a:off x="3315642" y="3116846"/>
              <a:ext cx="805960" cy="833712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83568" y="4005064"/>
            <a:ext cx="7992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écouter</a:t>
            </a:r>
            <a:r>
              <a:rPr lang="en-GB" sz="2400" dirty="0">
                <a:latin typeface="Comic Sans MS" panose="030F0702030302020204" pitchFamily="66" charset="0"/>
              </a:rPr>
              <a:t> de la </a:t>
            </a:r>
            <a:r>
              <a:rPr lang="en-GB" sz="2400" dirty="0" err="1">
                <a:latin typeface="Comic Sans MS" panose="030F0702030302020204" pitchFamily="66" charset="0"/>
              </a:rPr>
              <a:t>musique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J’adore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écouter</a:t>
            </a:r>
            <a:r>
              <a:rPr lang="en-GB" sz="2400" dirty="0">
                <a:latin typeface="Comic Sans MS" panose="030F0702030302020204" pitchFamily="66" charset="0"/>
              </a:rPr>
              <a:t> de la </a:t>
            </a:r>
            <a:r>
              <a:rPr lang="en-GB" sz="2400" dirty="0" err="1">
                <a:latin typeface="Comic Sans MS" panose="030F0702030302020204" pitchFamily="66" charset="0"/>
              </a:rPr>
              <a:t>musique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J’adore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écoute</a:t>
            </a:r>
            <a:r>
              <a:rPr lang="en-GB" sz="2400" dirty="0">
                <a:latin typeface="Comic Sans MS" panose="030F0702030302020204" pitchFamily="66" charset="0"/>
              </a:rPr>
              <a:t> de la </a:t>
            </a:r>
            <a:r>
              <a:rPr lang="en-GB" sz="2400" dirty="0" err="1">
                <a:latin typeface="Comic Sans MS" panose="030F0702030302020204" pitchFamily="66" charset="0"/>
              </a:rPr>
              <a:t>musique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écouter</a:t>
            </a:r>
            <a:r>
              <a:rPr lang="en-GB" sz="2400" dirty="0">
                <a:latin typeface="Comic Sans MS" panose="030F0702030302020204" pitchFamily="66" charset="0"/>
              </a:rPr>
              <a:t> du </a:t>
            </a:r>
            <a:r>
              <a:rPr lang="en-GB" sz="2400" dirty="0" err="1">
                <a:latin typeface="Comic Sans MS" panose="030F0702030302020204" pitchFamily="66" charset="0"/>
              </a:rPr>
              <a:t>musique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954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Quelle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est</a:t>
            </a:r>
            <a:r>
              <a:rPr lang="en-GB" dirty="0">
                <a:latin typeface="Comic Sans MS" panose="030F0702030302020204" pitchFamily="66" charset="0"/>
              </a:rPr>
              <a:t> ton opinion?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577658" y="1556792"/>
            <a:ext cx="5623936" cy="2120532"/>
            <a:chOff x="1577658" y="2341985"/>
            <a:chExt cx="5623936" cy="2120532"/>
          </a:xfrm>
        </p:grpSpPr>
        <p:pic>
          <p:nvPicPr>
            <p:cNvPr id="2" name="Picture 1" descr="http://ts3.mm.bing.net/th?&amp;id=HN.608053088776293031&amp;w=300&amp;h=300&amp;c=0&amp;pid=1.9&amp;rs=0&amp;p=0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2630017"/>
              <a:ext cx="1583090" cy="1656184"/>
            </a:xfrm>
            <a:prstGeom prst="rect">
              <a:avLst/>
            </a:prstGeom>
            <a:noFill/>
            <a:extLst/>
          </p:spPr>
        </p:pic>
        <p:pic>
          <p:nvPicPr>
            <p:cNvPr id="3" name="Picture 2" descr="http://ts1.mm.bing.net/th?&amp;id=HN.608015013877908662&amp;w=300&amp;h=300&amp;c=0&amp;pid=1.9&amp;rs=0&amp;p=0"/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5"/>
            <a:stretch/>
          </p:blipFill>
          <p:spPr bwMode="auto">
            <a:xfrm>
              <a:off x="6692761" y="2341985"/>
              <a:ext cx="508833" cy="908060"/>
            </a:xfrm>
            <a:prstGeom prst="rect">
              <a:avLst/>
            </a:prstGeom>
            <a:noFill/>
            <a:extLst/>
          </p:spPr>
        </p:pic>
        <p:sp>
          <p:nvSpPr>
            <p:cNvPr id="15" name="Oval Callout 14"/>
            <p:cNvSpPr/>
            <p:nvPr/>
          </p:nvSpPr>
          <p:spPr>
            <a:xfrm>
              <a:off x="1577658" y="2590309"/>
              <a:ext cx="3024336" cy="1872208"/>
            </a:xfrm>
            <a:prstGeom prst="wedgeEllipseCallout">
              <a:avLst>
                <a:gd name="adj1" fmla="val -59372"/>
                <a:gd name="adj2" fmla="val -780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Heart 15"/>
            <p:cNvSpPr/>
            <p:nvPr/>
          </p:nvSpPr>
          <p:spPr>
            <a:xfrm>
              <a:off x="2141382" y="3116846"/>
              <a:ext cx="830559" cy="833712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Heart 16"/>
            <p:cNvSpPr/>
            <p:nvPr/>
          </p:nvSpPr>
          <p:spPr>
            <a:xfrm>
              <a:off x="3315642" y="3116846"/>
              <a:ext cx="805960" cy="833712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83568" y="4005064"/>
            <a:ext cx="7992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écouter</a:t>
            </a:r>
            <a:r>
              <a:rPr lang="en-GB" sz="2400" dirty="0">
                <a:latin typeface="Comic Sans MS" panose="030F0702030302020204" pitchFamily="66" charset="0"/>
              </a:rPr>
              <a:t> de la </a:t>
            </a:r>
            <a:r>
              <a:rPr lang="en-GB" sz="2400" dirty="0" err="1">
                <a:latin typeface="Comic Sans MS" panose="030F0702030302020204" pitchFamily="66" charset="0"/>
              </a:rPr>
              <a:t>musique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J’adore</a:t>
            </a:r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écouter</a:t>
            </a:r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de la </a:t>
            </a:r>
            <a:r>
              <a:rPr lang="en-GB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musique</a:t>
            </a:r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J’adore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écoute</a:t>
            </a:r>
            <a:r>
              <a:rPr lang="en-GB" sz="2400" dirty="0">
                <a:latin typeface="Comic Sans MS" panose="030F0702030302020204" pitchFamily="66" charset="0"/>
              </a:rPr>
              <a:t> de la </a:t>
            </a:r>
            <a:r>
              <a:rPr lang="en-GB" sz="2400" dirty="0" err="1">
                <a:latin typeface="Comic Sans MS" panose="030F0702030302020204" pitchFamily="66" charset="0"/>
              </a:rPr>
              <a:t>musique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écouter</a:t>
            </a:r>
            <a:r>
              <a:rPr lang="en-GB" sz="2400" dirty="0">
                <a:latin typeface="Comic Sans MS" panose="030F0702030302020204" pitchFamily="66" charset="0"/>
              </a:rPr>
              <a:t> du </a:t>
            </a:r>
            <a:r>
              <a:rPr lang="en-GB" sz="2400" dirty="0" err="1">
                <a:latin typeface="Comic Sans MS" panose="030F0702030302020204" pitchFamily="66" charset="0"/>
              </a:rPr>
              <a:t>musique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86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Quelle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est</a:t>
            </a:r>
            <a:r>
              <a:rPr lang="en-GB" dirty="0">
                <a:latin typeface="Comic Sans MS" panose="030F0702030302020204" pitchFamily="66" charset="0"/>
              </a:rPr>
              <a:t> ton opinion?</a:t>
            </a:r>
          </a:p>
        </p:txBody>
      </p:sp>
      <p:sp>
        <p:nvSpPr>
          <p:cNvPr id="15" name="Oval Callout 14"/>
          <p:cNvSpPr/>
          <p:nvPr/>
        </p:nvSpPr>
        <p:spPr>
          <a:xfrm>
            <a:off x="1577658" y="1805116"/>
            <a:ext cx="3024336" cy="1872208"/>
          </a:xfrm>
          <a:prstGeom prst="wedgeEllipseCallout">
            <a:avLst>
              <a:gd name="adj1" fmla="val -59372"/>
              <a:gd name="adj2" fmla="val -780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Heart 15"/>
          <p:cNvSpPr/>
          <p:nvPr/>
        </p:nvSpPr>
        <p:spPr>
          <a:xfrm>
            <a:off x="2141382" y="2331653"/>
            <a:ext cx="830559" cy="83371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Heart 16"/>
          <p:cNvSpPr/>
          <p:nvPr/>
        </p:nvSpPr>
        <p:spPr>
          <a:xfrm>
            <a:off x="3315642" y="2331653"/>
            <a:ext cx="805960" cy="83371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683568" y="4005064"/>
            <a:ext cx="7992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J’adore</a:t>
            </a:r>
            <a:r>
              <a:rPr lang="en-GB" sz="2400" dirty="0">
                <a:latin typeface="Comic Sans MS" panose="030F0702030302020204" pitchFamily="66" charset="0"/>
              </a:rPr>
              <a:t> faire de la voile.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J’adore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fais</a:t>
            </a:r>
            <a:r>
              <a:rPr lang="en-GB" sz="2400" dirty="0">
                <a:latin typeface="Comic Sans MS" panose="030F0702030302020204" pitchFamily="66" charset="0"/>
              </a:rPr>
              <a:t> de la voile.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J’adore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voir</a:t>
            </a:r>
            <a:r>
              <a:rPr lang="en-GB" sz="2400" dirty="0">
                <a:latin typeface="Comic Sans MS" panose="030F0702030302020204" pitchFamily="66" charset="0"/>
              </a:rPr>
              <a:t> de la voile.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regarder</a:t>
            </a:r>
            <a:r>
              <a:rPr lang="en-GB" sz="2400" dirty="0">
                <a:latin typeface="Comic Sans MS" panose="030F0702030302020204" pitchFamily="66" charset="0"/>
              </a:rPr>
              <a:t> de la voile.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12776"/>
            <a:ext cx="2016224" cy="2389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289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Quelle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est</a:t>
            </a:r>
            <a:r>
              <a:rPr lang="en-GB" dirty="0">
                <a:latin typeface="Comic Sans MS" panose="030F0702030302020204" pitchFamily="66" charset="0"/>
              </a:rPr>
              <a:t> ton opinion?</a:t>
            </a:r>
          </a:p>
        </p:txBody>
      </p:sp>
      <p:sp>
        <p:nvSpPr>
          <p:cNvPr id="15" name="Oval Callout 14"/>
          <p:cNvSpPr/>
          <p:nvPr/>
        </p:nvSpPr>
        <p:spPr>
          <a:xfrm>
            <a:off x="1577658" y="1805116"/>
            <a:ext cx="3024336" cy="1872208"/>
          </a:xfrm>
          <a:prstGeom prst="wedgeEllipseCallout">
            <a:avLst>
              <a:gd name="adj1" fmla="val -59372"/>
              <a:gd name="adj2" fmla="val -780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Heart 15"/>
          <p:cNvSpPr/>
          <p:nvPr/>
        </p:nvSpPr>
        <p:spPr>
          <a:xfrm>
            <a:off x="2141382" y="2331653"/>
            <a:ext cx="830559" cy="83371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Heart 16"/>
          <p:cNvSpPr/>
          <p:nvPr/>
        </p:nvSpPr>
        <p:spPr>
          <a:xfrm>
            <a:off x="3315642" y="2331653"/>
            <a:ext cx="805960" cy="83371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683568" y="4005064"/>
            <a:ext cx="7992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en-GB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J’adore</a:t>
            </a:r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faire de la voile.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J’adore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fais</a:t>
            </a:r>
            <a:r>
              <a:rPr lang="en-GB" sz="2400" dirty="0">
                <a:latin typeface="Comic Sans MS" panose="030F0702030302020204" pitchFamily="66" charset="0"/>
              </a:rPr>
              <a:t> de la voile.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J’adore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voir</a:t>
            </a:r>
            <a:r>
              <a:rPr lang="en-GB" sz="2400" dirty="0">
                <a:latin typeface="Comic Sans MS" panose="030F0702030302020204" pitchFamily="66" charset="0"/>
              </a:rPr>
              <a:t> de la voile.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regarder</a:t>
            </a:r>
            <a:r>
              <a:rPr lang="en-GB" sz="2400" dirty="0">
                <a:latin typeface="Comic Sans MS" panose="030F0702030302020204" pitchFamily="66" charset="0"/>
              </a:rPr>
              <a:t> de la voile.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12776"/>
            <a:ext cx="2016224" cy="2389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627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ts2.mm.bing.net/th?&amp;id=HN.608037296174793471&amp;w=300&amp;h=300&amp;c=0&amp;pid=1.9&amp;rs=0&amp;p=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6" b="8333"/>
          <a:stretch/>
        </p:blipFill>
        <p:spPr bwMode="auto">
          <a:xfrm>
            <a:off x="467544" y="483941"/>
            <a:ext cx="3672408" cy="236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4499992" y="0"/>
            <a:ext cx="0" cy="685800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0" y="3429000"/>
            <a:ext cx="9144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179512" y="3573016"/>
            <a:ext cx="3942251" cy="2857500"/>
            <a:chOff x="179512" y="3573016"/>
            <a:chExt cx="3942251" cy="2857500"/>
          </a:xfrm>
        </p:grpSpPr>
        <p:pic>
          <p:nvPicPr>
            <p:cNvPr id="4102" name="Picture 6" descr="http://ts4.mm.bing.net/th?&amp;id=HN.607989828198139712&amp;w=300&amp;h=300&amp;c=0&amp;pid=1.9&amp;rs=0&amp;p=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600" y="3573016"/>
              <a:ext cx="2286000" cy="2857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6" name="Picture 10" descr="http://ts4.mm.bing.net/th?id=HN.608000720235594600&amp;pid=1.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9595" y="3596365"/>
              <a:ext cx="1512168" cy="8537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8" name="Picture 12" descr="http://ts3.mm.bing.net/th?&amp;id=HN.608015507806752400&amp;w=300&amp;h=300&amp;c=0&amp;pid=1.9&amp;rs=0&amp;p=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615308"/>
              <a:ext cx="1345332" cy="896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oup 3"/>
          <p:cNvGrpSpPr/>
          <p:nvPr/>
        </p:nvGrpSpPr>
        <p:grpSpPr>
          <a:xfrm>
            <a:off x="5292080" y="3596365"/>
            <a:ext cx="3805014" cy="2857500"/>
            <a:chOff x="5292080" y="3596365"/>
            <a:chExt cx="3805014" cy="2857500"/>
          </a:xfrm>
        </p:grpSpPr>
        <p:pic>
          <p:nvPicPr>
            <p:cNvPr id="4104" name="Picture 8" descr="http://ts4.mm.bing.net/th?&amp;id=HN.608055042982677417&amp;w=300&amp;h=300&amp;c=0&amp;pid=1.9&amp;rs=0&amp;p=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3596365"/>
              <a:ext cx="2857500" cy="2857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0" name="Picture 14" descr="http://ts3.mm.bing.net/th?&amp;id=HN.608038120812316120&amp;w=300&amp;h=300&amp;c=0&amp;pid=1.9&amp;rs=0&amp;p=0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8344" y="5444214"/>
              <a:ext cx="1428750" cy="1009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Group 1"/>
          <p:cNvGrpSpPr/>
          <p:nvPr/>
        </p:nvGrpSpPr>
        <p:grpSpPr>
          <a:xfrm>
            <a:off x="5148064" y="404663"/>
            <a:ext cx="3733005" cy="2592289"/>
            <a:chOff x="5148064" y="404663"/>
            <a:chExt cx="3733005" cy="2592289"/>
          </a:xfrm>
        </p:grpSpPr>
        <p:pic>
          <p:nvPicPr>
            <p:cNvPr id="4100" name="Picture 4" descr="http://ts2.mm.bing.net/th?&amp;id=HN.608022117763517880&amp;w=300&amp;h=300&amp;c=0&amp;pid=1.9&amp;rs=0&amp;p=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064" y="404663"/>
              <a:ext cx="2160240" cy="2592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2" name="Picture 16" descr="http://ts1.mm.bing.net/th?&amp;id=HN.608030376988968050&amp;w=300&amp;h=300&amp;c=0&amp;pid=1.9&amp;rs=0&amp;p=0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0272" y="1412775"/>
              <a:ext cx="1860797" cy="1240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5832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ts2.mm.bing.net/th?&amp;id=HN.608037296174793471&amp;w=300&amp;h=300&amp;c=0&amp;pid=1.9&amp;rs=0&amp;p=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6" b="8333"/>
          <a:stretch/>
        </p:blipFill>
        <p:spPr bwMode="auto">
          <a:xfrm>
            <a:off x="2555776" y="548680"/>
            <a:ext cx="3672408" cy="236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988840"/>
            <a:ext cx="842493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4400" dirty="0">
              <a:latin typeface="Comic Sans MS"/>
            </a:endParaRPr>
          </a:p>
          <a:p>
            <a:endParaRPr lang="en-GB" sz="4400" dirty="0">
              <a:latin typeface="Comic Sans MS"/>
            </a:endParaRPr>
          </a:p>
          <a:p>
            <a:r>
              <a:rPr lang="en-GB" sz="3600" dirty="0" err="1" smtClean="0">
                <a:latin typeface="Comic Sans MS"/>
              </a:rPr>
              <a:t>J’adore</a:t>
            </a:r>
            <a:r>
              <a:rPr lang="en-GB" sz="3600" dirty="0" smtClean="0">
                <a:latin typeface="Comic Sans MS"/>
              </a:rPr>
              <a:t> </a:t>
            </a:r>
            <a:r>
              <a:rPr lang="en-GB" sz="3600" dirty="0" err="1" smtClean="0">
                <a:latin typeface="Comic Sans MS"/>
              </a:rPr>
              <a:t>jouer</a:t>
            </a:r>
            <a:r>
              <a:rPr lang="en-GB" sz="3600" dirty="0" smtClean="0">
                <a:latin typeface="Comic Sans MS"/>
              </a:rPr>
              <a:t> au foot pour la France.</a:t>
            </a:r>
            <a:endParaRPr lang="en-GB" sz="3600" dirty="0">
              <a:latin typeface="Comic Sans MS"/>
            </a:endParaRPr>
          </a:p>
          <a:p>
            <a:endParaRPr lang="en-GB" sz="4400" dirty="0">
              <a:latin typeface="Comic Sans MS"/>
            </a:endParaRPr>
          </a:p>
          <a:p>
            <a:endParaRPr lang="en-GB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3429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1988840"/>
            <a:ext cx="842493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4400" dirty="0">
              <a:latin typeface="Comic Sans MS"/>
            </a:endParaRPr>
          </a:p>
          <a:p>
            <a:endParaRPr lang="en-GB" sz="4400" dirty="0">
              <a:latin typeface="Comic Sans MS"/>
            </a:endParaRPr>
          </a:p>
          <a:p>
            <a:pPr algn="ctr"/>
            <a:r>
              <a:rPr lang="en-GB" sz="3600" dirty="0" err="1" smtClean="0">
                <a:latin typeface="Comic Sans MS"/>
              </a:rPr>
              <a:t>J’adore</a:t>
            </a:r>
            <a:r>
              <a:rPr lang="en-GB" sz="3600" dirty="0" smtClean="0">
                <a:latin typeface="Comic Sans MS"/>
              </a:rPr>
              <a:t> </a:t>
            </a:r>
            <a:r>
              <a:rPr lang="en-GB" sz="3600" dirty="0" err="1" smtClean="0">
                <a:latin typeface="Comic Sans MS"/>
              </a:rPr>
              <a:t>peindre</a:t>
            </a:r>
            <a:r>
              <a:rPr lang="en-GB" sz="3600" dirty="0" smtClean="0">
                <a:latin typeface="Comic Sans MS"/>
              </a:rPr>
              <a:t> et </a:t>
            </a:r>
            <a:r>
              <a:rPr lang="en-GB" sz="3600" dirty="0" err="1" smtClean="0">
                <a:latin typeface="Comic Sans MS"/>
              </a:rPr>
              <a:t>dessiner</a:t>
            </a:r>
            <a:r>
              <a:rPr lang="en-GB" sz="3600" dirty="0" smtClean="0">
                <a:latin typeface="Comic Sans MS"/>
              </a:rPr>
              <a:t>.</a:t>
            </a:r>
            <a:endParaRPr lang="en-GB" sz="3600" dirty="0">
              <a:latin typeface="Comic Sans MS"/>
            </a:endParaRPr>
          </a:p>
          <a:p>
            <a:endParaRPr lang="en-GB" sz="4400" dirty="0">
              <a:latin typeface="Comic Sans MS"/>
            </a:endParaRPr>
          </a:p>
          <a:p>
            <a:endParaRPr lang="en-GB" sz="4400" dirty="0">
              <a:latin typeface="Comic Sans MS" panose="030F0702030302020204" pitchFamily="66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813509" y="476672"/>
            <a:ext cx="3733005" cy="2592289"/>
            <a:chOff x="5148064" y="404663"/>
            <a:chExt cx="3733005" cy="2592289"/>
          </a:xfrm>
        </p:grpSpPr>
        <p:pic>
          <p:nvPicPr>
            <p:cNvPr id="7" name="Picture 4" descr="http://ts2.mm.bing.net/th?&amp;id=HN.608022117763517880&amp;w=300&amp;h=300&amp;c=0&amp;pid=1.9&amp;rs=0&amp;p=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064" y="404663"/>
              <a:ext cx="2160240" cy="2592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6" descr="http://ts1.mm.bing.net/th?&amp;id=HN.608030376988968050&amp;w=300&amp;h=300&amp;c=0&amp;pid=1.9&amp;rs=0&amp;p=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0272" y="1412775"/>
              <a:ext cx="1860797" cy="12405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923062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1506" y="2882547"/>
            <a:ext cx="842493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4400" dirty="0">
              <a:latin typeface="Comic Sans MS"/>
            </a:endParaRPr>
          </a:p>
          <a:p>
            <a:endParaRPr lang="en-GB" sz="4400" dirty="0">
              <a:latin typeface="Comic Sans MS"/>
            </a:endParaRPr>
          </a:p>
          <a:p>
            <a:pPr algn="ctr"/>
            <a:r>
              <a:rPr lang="en-GB" sz="3600" dirty="0" err="1" smtClean="0">
                <a:latin typeface="Comic Sans MS"/>
              </a:rPr>
              <a:t>J’adore</a:t>
            </a:r>
            <a:r>
              <a:rPr lang="en-GB" sz="3600" dirty="0" smtClean="0">
                <a:latin typeface="Comic Sans MS"/>
              </a:rPr>
              <a:t> </a:t>
            </a:r>
            <a:r>
              <a:rPr lang="en-GB" sz="3600" dirty="0" err="1" smtClean="0">
                <a:latin typeface="Comic Sans MS"/>
              </a:rPr>
              <a:t>écrire</a:t>
            </a:r>
            <a:r>
              <a:rPr lang="en-GB" sz="3600" dirty="0" smtClean="0">
                <a:latin typeface="Comic Sans MS"/>
              </a:rPr>
              <a:t> et lire.</a:t>
            </a:r>
            <a:endParaRPr lang="en-GB" sz="3600" dirty="0">
              <a:latin typeface="Comic Sans MS"/>
            </a:endParaRPr>
          </a:p>
          <a:p>
            <a:endParaRPr lang="en-GB" sz="4400" dirty="0">
              <a:latin typeface="Comic Sans MS"/>
            </a:endParaRPr>
          </a:p>
          <a:p>
            <a:endParaRPr lang="en-GB" sz="4400" dirty="0">
              <a:latin typeface="Comic Sans MS" panose="030F0702030302020204" pitchFamily="66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708886" y="764704"/>
            <a:ext cx="3942251" cy="2857500"/>
            <a:chOff x="179512" y="3573016"/>
            <a:chExt cx="3942251" cy="2857500"/>
          </a:xfrm>
        </p:grpSpPr>
        <p:pic>
          <p:nvPicPr>
            <p:cNvPr id="7" name="Picture 6" descr="http://ts4.mm.bing.net/th?&amp;id=HN.607989828198139712&amp;w=300&amp;h=300&amp;c=0&amp;pid=1.9&amp;rs=0&amp;p=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600" y="3573016"/>
              <a:ext cx="2286000" cy="2857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0" descr="http://ts4.mm.bing.net/th?id=HN.608000720235594600&amp;pid=1.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9595" y="3596365"/>
              <a:ext cx="1512168" cy="8537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2" descr="http://ts3.mm.bing.net/th?&amp;id=HN.608015507806752400&amp;w=300&amp;h=300&amp;c=0&amp;pid=1.9&amp;rs=0&amp;p=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615308"/>
              <a:ext cx="1345332" cy="896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65224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3140968"/>
            <a:ext cx="91440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4400" dirty="0">
              <a:latin typeface="Comic Sans MS"/>
            </a:endParaRPr>
          </a:p>
          <a:p>
            <a:endParaRPr lang="en-GB" sz="4400" dirty="0">
              <a:latin typeface="Comic Sans MS"/>
            </a:endParaRPr>
          </a:p>
          <a:p>
            <a:pPr algn="ctr"/>
            <a:r>
              <a:rPr lang="en-GB" sz="3600" dirty="0" err="1" smtClean="0">
                <a:latin typeface="Comic Sans MS"/>
              </a:rPr>
              <a:t>J’adore</a:t>
            </a:r>
            <a:r>
              <a:rPr lang="en-GB" sz="3600" dirty="0" smtClean="0">
                <a:latin typeface="Comic Sans MS"/>
              </a:rPr>
              <a:t> chanter et </a:t>
            </a:r>
            <a:r>
              <a:rPr lang="en-GB" sz="3600" dirty="0" err="1" smtClean="0">
                <a:latin typeface="Comic Sans MS"/>
              </a:rPr>
              <a:t>jouer</a:t>
            </a:r>
            <a:r>
              <a:rPr lang="en-GB" sz="3600" dirty="0" smtClean="0">
                <a:latin typeface="Comic Sans MS"/>
              </a:rPr>
              <a:t> de la </a:t>
            </a:r>
            <a:r>
              <a:rPr lang="en-GB" sz="3600" dirty="0" err="1" smtClean="0">
                <a:latin typeface="Comic Sans MS"/>
              </a:rPr>
              <a:t>musique</a:t>
            </a:r>
            <a:r>
              <a:rPr lang="en-GB" sz="3600" dirty="0" smtClean="0">
                <a:latin typeface="Comic Sans MS"/>
              </a:rPr>
              <a:t>.</a:t>
            </a:r>
            <a:endParaRPr lang="en-GB" sz="3600" dirty="0">
              <a:latin typeface="Comic Sans MS"/>
            </a:endParaRPr>
          </a:p>
          <a:p>
            <a:endParaRPr lang="en-GB" sz="4400" dirty="0">
              <a:latin typeface="Comic Sans MS"/>
            </a:endParaRPr>
          </a:p>
          <a:p>
            <a:endParaRPr lang="en-GB" sz="4400" dirty="0">
              <a:latin typeface="Comic Sans MS" panose="030F0702030302020204" pitchFamily="66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131840" y="1052736"/>
            <a:ext cx="3805014" cy="2857500"/>
            <a:chOff x="5292080" y="3596365"/>
            <a:chExt cx="3805014" cy="2857500"/>
          </a:xfrm>
        </p:grpSpPr>
        <p:pic>
          <p:nvPicPr>
            <p:cNvPr id="7" name="Picture 8" descr="http://ts4.mm.bing.net/th?&amp;id=HN.608055042982677417&amp;w=300&amp;h=300&amp;c=0&amp;pid=1.9&amp;rs=0&amp;p=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3596365"/>
              <a:ext cx="2857500" cy="2857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4" descr="http://ts3.mm.bing.net/th?&amp;id=HN.608038120812316120&amp;w=300&amp;h=300&amp;c=0&amp;pid=1.9&amp;rs=0&amp;p=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8344" y="5444214"/>
              <a:ext cx="1428750" cy="1009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27385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260648"/>
            <a:ext cx="842493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err="1">
                <a:latin typeface="Comic Sans MS"/>
              </a:rPr>
              <a:t>Écris</a:t>
            </a:r>
            <a:r>
              <a:rPr lang="en-GB" sz="4400" dirty="0">
                <a:latin typeface="Comic Sans MS"/>
              </a:rPr>
              <a:t> 1-4 </a:t>
            </a:r>
            <a:r>
              <a:rPr lang="en-GB" sz="4400" dirty="0" err="1">
                <a:latin typeface="Comic Sans MS"/>
              </a:rPr>
              <a:t>dans</a:t>
            </a:r>
            <a:r>
              <a:rPr lang="en-GB" sz="4400" dirty="0">
                <a:latin typeface="Comic Sans MS"/>
              </a:rPr>
              <a:t> ton cahier</a:t>
            </a:r>
          </a:p>
          <a:p>
            <a:endParaRPr lang="en-GB" sz="4400" dirty="0">
              <a:latin typeface="Comic Sans MS"/>
            </a:endParaRPr>
          </a:p>
          <a:p>
            <a:endParaRPr lang="en-GB" sz="4400" dirty="0">
              <a:latin typeface="Comic Sans MS"/>
            </a:endParaRPr>
          </a:p>
          <a:p>
            <a:r>
              <a:rPr lang="en-GB" sz="4400" dirty="0">
                <a:latin typeface="Comic Sans MS"/>
              </a:rPr>
              <a:t>1. </a:t>
            </a:r>
          </a:p>
          <a:p>
            <a:r>
              <a:rPr lang="en-GB" sz="4400" dirty="0">
                <a:latin typeface="Comic Sans MS"/>
              </a:rPr>
              <a:t>2.</a:t>
            </a:r>
          </a:p>
          <a:p>
            <a:r>
              <a:rPr lang="en-GB" sz="4400" dirty="0">
                <a:latin typeface="Comic Sans MS"/>
              </a:rPr>
              <a:t>3.</a:t>
            </a:r>
          </a:p>
          <a:p>
            <a:r>
              <a:rPr lang="en-GB" sz="4400" dirty="0">
                <a:latin typeface="Comic Sans MS"/>
              </a:rPr>
              <a:t>4.</a:t>
            </a:r>
          </a:p>
          <a:p>
            <a:endParaRPr lang="en-GB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59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260648"/>
            <a:ext cx="84249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4400" dirty="0">
              <a:latin typeface="Comic Sans MS"/>
            </a:endParaRPr>
          </a:p>
          <a:p>
            <a:endParaRPr lang="en-GB" sz="4400" dirty="0">
              <a:latin typeface="Comic Sans MS"/>
            </a:endParaRPr>
          </a:p>
          <a:p>
            <a:r>
              <a:rPr lang="en-GB" sz="4400" dirty="0" err="1">
                <a:latin typeface="Comic Sans MS"/>
              </a:rPr>
              <a:t>Écoute</a:t>
            </a:r>
            <a:r>
              <a:rPr lang="en-GB" sz="4400" dirty="0">
                <a:latin typeface="Comic Sans MS"/>
              </a:rPr>
              <a:t> Madame Cooper et note la </a:t>
            </a:r>
            <a:r>
              <a:rPr lang="en-GB" sz="4400" dirty="0" err="1">
                <a:latin typeface="Comic Sans MS"/>
              </a:rPr>
              <a:t>lettre</a:t>
            </a:r>
            <a:r>
              <a:rPr lang="en-GB" sz="4400" dirty="0">
                <a:latin typeface="Comic Sans MS"/>
              </a:rPr>
              <a:t> </a:t>
            </a:r>
            <a:r>
              <a:rPr lang="en-GB" sz="4400" dirty="0" err="1">
                <a:latin typeface="Comic Sans MS"/>
              </a:rPr>
              <a:t>correcte</a:t>
            </a:r>
            <a:r>
              <a:rPr lang="en-GB" sz="4400" dirty="0">
                <a:latin typeface="Comic Sans MS"/>
              </a:rPr>
              <a:t>:</a:t>
            </a:r>
          </a:p>
          <a:p>
            <a:endParaRPr lang="en-GB" sz="4400" dirty="0">
              <a:latin typeface="Comic Sans MS"/>
            </a:endParaRPr>
          </a:p>
          <a:p>
            <a:endParaRPr lang="en-GB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47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Quelle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est</a:t>
            </a:r>
            <a:r>
              <a:rPr lang="en-GB" dirty="0">
                <a:latin typeface="Comic Sans MS" panose="030F0702030302020204" pitchFamily="66" charset="0"/>
              </a:rPr>
              <a:t> ton opinion?</a:t>
            </a:r>
          </a:p>
        </p:txBody>
      </p:sp>
      <p:pic>
        <p:nvPicPr>
          <p:cNvPr id="1026" name="Picture 2" descr="http://ts3.mm.bing.net/th?&amp;id=HN.608053088776293031&amp;w=300&amp;h=300&amp;c=0&amp;pid=1.9&amp;rs=0&amp;p=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473051"/>
            <a:ext cx="1071086" cy="123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ts1.mm.bing.net/th?id=HN.608028860862107456&amp;pid=1.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20888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Callout 3"/>
          <p:cNvSpPr/>
          <p:nvPr/>
        </p:nvSpPr>
        <p:spPr>
          <a:xfrm>
            <a:off x="1264447" y="1124744"/>
            <a:ext cx="3163537" cy="1872208"/>
          </a:xfrm>
          <a:prstGeom prst="wedgeEllipseCallout">
            <a:avLst>
              <a:gd name="adj1" fmla="val -37037"/>
              <a:gd name="adj2" fmla="val 5658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755576" y="1173589"/>
            <a:ext cx="643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</a:t>
            </a:r>
          </a:p>
        </p:txBody>
      </p:sp>
      <p:pic>
        <p:nvPicPr>
          <p:cNvPr id="1030" name="Picture 6" descr="http://ts4.mm.bing.net/th?&amp;id=HN.608028646117737529&amp;w=300&amp;h=300&amp;c=0&amp;pid=1.9&amp;rs=0&amp;p=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628800"/>
            <a:ext cx="1656184" cy="216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Callout 8"/>
          <p:cNvSpPr/>
          <p:nvPr/>
        </p:nvSpPr>
        <p:spPr>
          <a:xfrm>
            <a:off x="5868145" y="1124744"/>
            <a:ext cx="3024336" cy="1872208"/>
          </a:xfrm>
          <a:prstGeom prst="wedgeEllipseCallout">
            <a:avLst>
              <a:gd name="adj1" fmla="val -59372"/>
              <a:gd name="adj2" fmla="val -780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5094559" y="908720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032" name="Picture 8" descr="http://ts2.mm.bing.net/th?&amp;id=HN.608054003603474869&amp;w=300&amp;h=300&amp;c=0&amp;pid=1.9&amp;rs=0&amp;p=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39" y="4509120"/>
            <a:ext cx="1652574" cy="2203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Callout 11"/>
          <p:cNvSpPr/>
          <p:nvPr/>
        </p:nvSpPr>
        <p:spPr>
          <a:xfrm>
            <a:off x="1696495" y="4383786"/>
            <a:ext cx="3163537" cy="1872208"/>
          </a:xfrm>
          <a:prstGeom prst="wedgeEllipseCallout">
            <a:avLst>
              <a:gd name="adj1" fmla="val -58496"/>
              <a:gd name="adj2" fmla="val -2260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53588" y="4149080"/>
            <a:ext cx="5902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</a:t>
            </a:r>
          </a:p>
        </p:txBody>
      </p:sp>
      <p:sp>
        <p:nvSpPr>
          <p:cNvPr id="6" name="Heart 5"/>
          <p:cNvSpPr/>
          <p:nvPr/>
        </p:nvSpPr>
        <p:spPr>
          <a:xfrm>
            <a:off x="1835696" y="1635254"/>
            <a:ext cx="504056" cy="56961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4644008" y="4233862"/>
            <a:ext cx="659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034" name="Picture 10" descr="http://ts4.mm.bing.net/th?id=HN.608005612204724138&amp;pid=1.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31" y="4277328"/>
            <a:ext cx="852648" cy="245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val Callout 16"/>
          <p:cNvSpPr/>
          <p:nvPr/>
        </p:nvSpPr>
        <p:spPr>
          <a:xfrm>
            <a:off x="6084168" y="3839929"/>
            <a:ext cx="3024336" cy="1872208"/>
          </a:xfrm>
          <a:prstGeom prst="wedgeEllipseCallout">
            <a:avLst>
              <a:gd name="adj1" fmla="val -59372"/>
              <a:gd name="adj2" fmla="val -780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Heart 17"/>
          <p:cNvSpPr/>
          <p:nvPr/>
        </p:nvSpPr>
        <p:spPr>
          <a:xfrm>
            <a:off x="6300192" y="1502849"/>
            <a:ext cx="504056" cy="56961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Heart 18"/>
          <p:cNvSpPr/>
          <p:nvPr/>
        </p:nvSpPr>
        <p:spPr>
          <a:xfrm>
            <a:off x="6326235" y="2118718"/>
            <a:ext cx="504056" cy="56961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Heart 19"/>
          <p:cNvSpPr/>
          <p:nvPr/>
        </p:nvSpPr>
        <p:spPr>
          <a:xfrm>
            <a:off x="2087724" y="5068931"/>
            <a:ext cx="504056" cy="56961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Heart 20"/>
          <p:cNvSpPr/>
          <p:nvPr/>
        </p:nvSpPr>
        <p:spPr>
          <a:xfrm>
            <a:off x="6506344" y="4233862"/>
            <a:ext cx="504056" cy="56961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Heart 21"/>
          <p:cNvSpPr/>
          <p:nvPr/>
        </p:nvSpPr>
        <p:spPr>
          <a:xfrm>
            <a:off x="6552220" y="4872387"/>
            <a:ext cx="504056" cy="56961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36" name="Picture 12" descr="http://ts2.mm.bing.net/th?&amp;id=HN.608021568009405453&amp;w=300&amp;h=300&amp;c=0&amp;pid=1.9&amp;rs=0&amp;p=0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6"/>
          <a:stretch/>
        </p:blipFill>
        <p:spPr bwMode="auto">
          <a:xfrm>
            <a:off x="6909194" y="1426680"/>
            <a:ext cx="1551238" cy="122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015716" y="4725144"/>
            <a:ext cx="10441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X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80212" y="4532927"/>
            <a:ext cx="10441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X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44208" y="3861048"/>
            <a:ext cx="10441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X</a:t>
            </a:r>
          </a:p>
        </p:txBody>
      </p:sp>
      <p:pic>
        <p:nvPicPr>
          <p:cNvPr id="1038" name="Picture 14" descr="http://ts3.mm.bing.net/th?&amp;id=HN.607997821135619287&amp;w=300&amp;h=300&amp;c=0&amp;pid=1.9&amp;rs=0&amp;p=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595" y="4713867"/>
            <a:ext cx="1742389" cy="113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ts1.mm.bing.net/th?&amp;id=HN.608015013877908662&amp;w=300&amp;h=300&amp;c=0&amp;pid=1.9&amp;rs=0&amp;p=0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45"/>
          <a:stretch/>
        </p:blipFill>
        <p:spPr bwMode="auto">
          <a:xfrm>
            <a:off x="3278263" y="1593809"/>
            <a:ext cx="683063" cy="1115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ts3.mm.bing.net/th?&amp;id=HN.607991554782070504&amp;w=300&amp;h=300&amp;c=0&amp;pid=1.9&amp;rs=0&amp;p=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294" y="4354003"/>
            <a:ext cx="1386154" cy="947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Quelle est ton opinion?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953264" y="32920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22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2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260648"/>
            <a:ext cx="8424936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err="1">
                <a:latin typeface="Comic Sans MS"/>
              </a:rPr>
              <a:t>Écris</a:t>
            </a:r>
            <a:r>
              <a:rPr lang="en-GB" sz="4400" dirty="0">
                <a:latin typeface="Comic Sans MS"/>
              </a:rPr>
              <a:t> 1-4 </a:t>
            </a:r>
            <a:r>
              <a:rPr lang="en-GB" sz="4400" dirty="0" err="1">
                <a:latin typeface="Comic Sans MS"/>
              </a:rPr>
              <a:t>dans</a:t>
            </a:r>
            <a:r>
              <a:rPr lang="en-GB" sz="4400" dirty="0">
                <a:latin typeface="Comic Sans MS"/>
              </a:rPr>
              <a:t> ton cahier</a:t>
            </a:r>
          </a:p>
          <a:p>
            <a:endParaRPr lang="en-GB" sz="4400" dirty="0">
              <a:latin typeface="Comic Sans MS"/>
            </a:endParaRPr>
          </a:p>
          <a:p>
            <a:r>
              <a:rPr lang="en-GB" sz="4400" dirty="0" err="1">
                <a:latin typeface="Comic Sans MS"/>
              </a:rPr>
              <a:t>Écoute</a:t>
            </a:r>
            <a:r>
              <a:rPr lang="en-GB" sz="4400" dirty="0">
                <a:latin typeface="Comic Sans MS"/>
              </a:rPr>
              <a:t> Madame Cooper et note la </a:t>
            </a:r>
            <a:r>
              <a:rPr lang="en-GB" sz="4400" dirty="0" err="1">
                <a:latin typeface="Comic Sans MS"/>
              </a:rPr>
              <a:t>lettre</a:t>
            </a:r>
            <a:r>
              <a:rPr lang="en-GB" sz="4400" dirty="0">
                <a:latin typeface="Comic Sans MS"/>
              </a:rPr>
              <a:t> </a:t>
            </a:r>
            <a:r>
              <a:rPr lang="en-GB" sz="4400" dirty="0" err="1">
                <a:latin typeface="Comic Sans MS"/>
              </a:rPr>
              <a:t>correcte</a:t>
            </a:r>
            <a:r>
              <a:rPr lang="en-GB" sz="4400" dirty="0">
                <a:latin typeface="Comic Sans MS"/>
              </a:rPr>
              <a:t>:</a:t>
            </a:r>
          </a:p>
          <a:p>
            <a:endParaRPr lang="en-GB" sz="4400" dirty="0">
              <a:latin typeface="Comic Sans MS"/>
            </a:endParaRPr>
          </a:p>
          <a:p>
            <a:r>
              <a:rPr lang="en-GB" sz="4400" dirty="0">
                <a:latin typeface="Comic Sans MS"/>
              </a:rPr>
              <a:t>1. </a:t>
            </a:r>
          </a:p>
          <a:p>
            <a:r>
              <a:rPr lang="en-GB" sz="4400" dirty="0">
                <a:latin typeface="Comic Sans MS"/>
              </a:rPr>
              <a:t>2.</a:t>
            </a:r>
          </a:p>
          <a:p>
            <a:r>
              <a:rPr lang="en-GB" sz="4400" dirty="0">
                <a:latin typeface="Comic Sans MS"/>
              </a:rPr>
              <a:t>3.</a:t>
            </a:r>
          </a:p>
          <a:p>
            <a:r>
              <a:rPr lang="en-GB" sz="4400" dirty="0">
                <a:latin typeface="Comic Sans MS"/>
              </a:rPr>
              <a:t>4.</a:t>
            </a:r>
          </a:p>
          <a:p>
            <a:endParaRPr lang="en-GB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95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260648"/>
            <a:ext cx="8424936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err="1">
                <a:latin typeface="Comic Sans MS"/>
              </a:rPr>
              <a:t>Écris</a:t>
            </a:r>
            <a:r>
              <a:rPr lang="en-GB" sz="4400" dirty="0">
                <a:latin typeface="Comic Sans MS"/>
              </a:rPr>
              <a:t> 1-4 </a:t>
            </a:r>
            <a:r>
              <a:rPr lang="en-GB" sz="4400" dirty="0" err="1">
                <a:latin typeface="Comic Sans MS"/>
              </a:rPr>
              <a:t>dans</a:t>
            </a:r>
            <a:r>
              <a:rPr lang="en-GB" sz="4400" dirty="0">
                <a:latin typeface="Comic Sans MS"/>
              </a:rPr>
              <a:t> ton cahier</a:t>
            </a:r>
          </a:p>
          <a:p>
            <a:endParaRPr lang="en-GB" sz="4400" dirty="0">
              <a:latin typeface="Comic Sans MS"/>
            </a:endParaRPr>
          </a:p>
          <a:p>
            <a:r>
              <a:rPr lang="en-GB" sz="4400" dirty="0" err="1">
                <a:latin typeface="Comic Sans MS"/>
              </a:rPr>
              <a:t>Écoute</a:t>
            </a:r>
            <a:r>
              <a:rPr lang="en-GB" sz="4400" dirty="0">
                <a:latin typeface="Comic Sans MS"/>
              </a:rPr>
              <a:t> Madame Cooper et note la </a:t>
            </a:r>
            <a:r>
              <a:rPr lang="en-GB" sz="4400" dirty="0" err="1">
                <a:latin typeface="Comic Sans MS"/>
              </a:rPr>
              <a:t>lettre</a:t>
            </a:r>
            <a:r>
              <a:rPr lang="en-GB" sz="4400" dirty="0">
                <a:latin typeface="Comic Sans MS"/>
              </a:rPr>
              <a:t> </a:t>
            </a:r>
            <a:r>
              <a:rPr lang="en-GB" sz="4400" dirty="0" err="1">
                <a:latin typeface="Comic Sans MS"/>
              </a:rPr>
              <a:t>correcte</a:t>
            </a:r>
            <a:r>
              <a:rPr lang="en-GB" sz="4400" dirty="0">
                <a:latin typeface="Comic Sans MS"/>
              </a:rPr>
              <a:t>:</a:t>
            </a:r>
          </a:p>
          <a:p>
            <a:endParaRPr lang="en-GB" sz="4400" dirty="0">
              <a:latin typeface="Comic Sans MS"/>
            </a:endParaRPr>
          </a:p>
          <a:p>
            <a:r>
              <a:rPr lang="en-GB" sz="4400" dirty="0">
                <a:latin typeface="Comic Sans MS"/>
              </a:rPr>
              <a:t>1.  C</a:t>
            </a:r>
          </a:p>
          <a:p>
            <a:r>
              <a:rPr lang="en-GB" sz="4400" dirty="0">
                <a:latin typeface="Comic Sans MS"/>
              </a:rPr>
              <a:t>2. B</a:t>
            </a:r>
          </a:p>
          <a:p>
            <a:r>
              <a:rPr lang="en-GB" sz="4400" dirty="0">
                <a:latin typeface="Comic Sans MS"/>
              </a:rPr>
              <a:t>3. D</a:t>
            </a:r>
          </a:p>
          <a:p>
            <a:r>
              <a:rPr lang="en-GB" sz="4400" dirty="0">
                <a:latin typeface="Comic Sans MS"/>
              </a:rPr>
              <a:t>4. A</a:t>
            </a:r>
          </a:p>
          <a:p>
            <a:endParaRPr lang="en-GB" sz="4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75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Quelle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est</a:t>
            </a:r>
            <a:r>
              <a:rPr lang="en-GB" dirty="0">
                <a:latin typeface="Comic Sans MS" panose="030F0702030302020204" pitchFamily="66" charset="0"/>
              </a:rPr>
              <a:t> son opinion?</a:t>
            </a:r>
          </a:p>
        </p:txBody>
      </p:sp>
      <p:pic>
        <p:nvPicPr>
          <p:cNvPr id="1028" name="Picture 4" descr="http://ts1.mm.bing.net/th?id=HN.608028860862107456&amp;pid=1.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3" y="2204864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31863" y="1529837"/>
            <a:ext cx="643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</a:t>
            </a:r>
          </a:p>
        </p:txBody>
      </p:sp>
      <p:pic>
        <p:nvPicPr>
          <p:cNvPr id="1030" name="Picture 6" descr="http://ts4.mm.bing.net/th?&amp;id=HN.608028646117737529&amp;w=300&amp;h=300&amp;c=0&amp;pid=1.9&amp;rs=0&amp;p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839869"/>
            <a:ext cx="1656184" cy="216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280122" y="1529837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032" name="Picture 8" descr="http://ts2.mm.bing.net/th?&amp;id=HN.608054003603474869&amp;w=300&amp;h=300&amp;c=0&amp;pid=1.9&amp;rs=0&amp;p=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514" y="4324016"/>
            <a:ext cx="1652574" cy="2203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858312" y="4149080"/>
            <a:ext cx="5902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280122" y="4149080"/>
            <a:ext cx="659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034" name="Picture 10" descr="http://ts4.mm.bing.net/th?id=HN.608005612204724138&amp;pid=1.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200369"/>
            <a:ext cx="852648" cy="245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61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en-GB" dirty="0" err="1">
                <a:latin typeface="Comic Sans MS" panose="030F0702030302020204" pitchFamily="66" charset="0"/>
              </a:rPr>
              <a:t>Quelle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err="1">
                <a:latin typeface="Comic Sans MS" panose="030F0702030302020204" pitchFamily="66" charset="0"/>
              </a:rPr>
              <a:t>est</a:t>
            </a:r>
            <a:r>
              <a:rPr lang="en-GB" dirty="0">
                <a:latin typeface="Comic Sans MS" panose="030F0702030302020204" pitchFamily="66" charset="0"/>
              </a:rPr>
              <a:t> ton opinion?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259632" y="1628800"/>
            <a:ext cx="6696744" cy="2034569"/>
            <a:chOff x="1259632" y="2427948"/>
            <a:chExt cx="6696744" cy="2034569"/>
          </a:xfrm>
        </p:grpSpPr>
        <p:grpSp>
          <p:nvGrpSpPr>
            <p:cNvPr id="14" name="Group 13"/>
            <p:cNvGrpSpPr/>
            <p:nvPr/>
          </p:nvGrpSpPr>
          <p:grpSpPr>
            <a:xfrm>
              <a:off x="1259632" y="2590309"/>
              <a:ext cx="3024336" cy="1872208"/>
              <a:chOff x="1524000" y="1348671"/>
              <a:chExt cx="3024336" cy="1872208"/>
            </a:xfrm>
          </p:grpSpPr>
          <p:sp>
            <p:nvSpPr>
              <p:cNvPr id="15" name="Oval Callout 14"/>
              <p:cNvSpPr/>
              <p:nvPr/>
            </p:nvSpPr>
            <p:spPr>
              <a:xfrm>
                <a:off x="1524000" y="1348671"/>
                <a:ext cx="3024336" cy="1872208"/>
              </a:xfrm>
              <a:prstGeom prst="wedgeEllipseCallout">
                <a:avLst>
                  <a:gd name="adj1" fmla="val -59372"/>
                  <a:gd name="adj2" fmla="val -7801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Heart 15"/>
              <p:cNvSpPr/>
              <p:nvPr/>
            </p:nvSpPr>
            <p:spPr>
              <a:xfrm>
                <a:off x="2087724" y="1875208"/>
                <a:ext cx="830559" cy="833712"/>
              </a:xfrm>
              <a:prstGeom prst="hear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Heart 16"/>
              <p:cNvSpPr/>
              <p:nvPr/>
            </p:nvSpPr>
            <p:spPr>
              <a:xfrm>
                <a:off x="3261984" y="1875208"/>
                <a:ext cx="805960" cy="833712"/>
              </a:xfrm>
              <a:prstGeom prst="hear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11" name="Picture 10" descr="http://www.sawtry-jun.cambs.sch.uk/_files/users/3/images/553295690854FD33AFDAC9ACB75F8B61.jp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072" y="2427948"/>
              <a:ext cx="2736304" cy="187220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TextBox 8"/>
          <p:cNvSpPr txBox="1"/>
          <p:nvPr/>
        </p:nvSpPr>
        <p:spPr>
          <a:xfrm>
            <a:off x="683568" y="4005064"/>
            <a:ext cx="7992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J’aime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travailler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GB" sz="2400" dirty="0">
                <a:latin typeface="Comic Sans MS" panose="030F0702030302020204" pitchFamily="66" charset="0"/>
              </a:rPr>
              <a:t>Je </a:t>
            </a:r>
            <a:r>
              <a:rPr lang="en-GB" sz="2400" dirty="0" err="1">
                <a:latin typeface="Comic Sans MS" panose="030F0702030302020204" pitchFamily="66" charset="0"/>
              </a:rPr>
              <a:t>n’aime</a:t>
            </a:r>
            <a:r>
              <a:rPr lang="en-GB" sz="2400" dirty="0">
                <a:latin typeface="Comic Sans MS" panose="030F0702030302020204" pitchFamily="66" charset="0"/>
              </a:rPr>
              <a:t> pas </a:t>
            </a:r>
            <a:r>
              <a:rPr lang="en-GB" sz="2400" dirty="0" err="1">
                <a:latin typeface="Comic Sans MS" panose="030F0702030302020204" pitchFamily="66" charset="0"/>
              </a:rPr>
              <a:t>travailler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GB" sz="2400" dirty="0">
                <a:latin typeface="Comic Sans MS" panose="030F0702030302020204" pitchFamily="66" charset="0"/>
              </a:rPr>
              <a:t>Je </a:t>
            </a:r>
            <a:r>
              <a:rPr lang="en-GB" sz="2400" dirty="0" err="1">
                <a:latin typeface="Comic Sans MS" panose="030F0702030302020204" pitchFamily="66" charset="0"/>
              </a:rPr>
              <a:t>déteste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travailler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lphaUcPeriod"/>
            </a:pPr>
            <a:r>
              <a:rPr lang="en-GB" sz="2400" dirty="0" err="1">
                <a:latin typeface="Comic Sans MS" panose="030F0702030302020204" pitchFamily="66" charset="0"/>
              </a:rPr>
              <a:t>J’adore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  <a:r>
              <a:rPr lang="en-GB" sz="2400" dirty="0" err="1">
                <a:latin typeface="Comic Sans MS" panose="030F0702030302020204" pitchFamily="66" charset="0"/>
              </a:rPr>
              <a:t>travailler</a:t>
            </a:r>
            <a:r>
              <a:rPr lang="en-GB" sz="2400" dirty="0">
                <a:latin typeface="Comic Sans MS" panose="030F0702030302020204" pitchFamily="66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7758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1701</TotalTime>
  <Words>771</Words>
  <Application>Microsoft Office PowerPoint</Application>
  <PresentationFormat>On-screen Show (4:3)</PresentationFormat>
  <Paragraphs>169</Paragraphs>
  <Slides>28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Comic Sans MS</vt:lpstr>
      <vt:lpstr>Office Theme</vt:lpstr>
      <vt:lpstr>PowerPoint Presentation</vt:lpstr>
      <vt:lpstr>Quelle est ton opinion?</vt:lpstr>
      <vt:lpstr>PowerPoint Presentation</vt:lpstr>
      <vt:lpstr>PowerPoint Presentation</vt:lpstr>
      <vt:lpstr>Quelle est ton opinion?</vt:lpstr>
      <vt:lpstr>PowerPoint Presentation</vt:lpstr>
      <vt:lpstr>PowerPoint Presentation</vt:lpstr>
      <vt:lpstr>Quelle est son opinion?</vt:lpstr>
      <vt:lpstr>Quelle est ton opinion?</vt:lpstr>
      <vt:lpstr>Quelle est ton opinion?</vt:lpstr>
      <vt:lpstr>Quelle est ton opinion?</vt:lpstr>
      <vt:lpstr>Quelle est ton opinion?</vt:lpstr>
      <vt:lpstr>Quelle est ton opinion?</vt:lpstr>
      <vt:lpstr>Quelle est ton opinion?</vt:lpstr>
      <vt:lpstr>Quelle est ton opinion?</vt:lpstr>
      <vt:lpstr>Quelle est ton opinion?</vt:lpstr>
      <vt:lpstr>Quelle est ton opinion?</vt:lpstr>
      <vt:lpstr>Quelle est ton opinion?</vt:lpstr>
      <vt:lpstr>Quelle est ton opinion?</vt:lpstr>
      <vt:lpstr>Quelle est ton opinion?</vt:lpstr>
      <vt:lpstr>Quelle est ton opinion?</vt:lpstr>
      <vt:lpstr>Quelle est ton opinion?</vt:lpstr>
      <vt:lpstr>Quelle est ton opinion?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Quelle est ton opinion?</dc:title>
  <dc:creator>S Cooper</dc:creator>
  <cp:lastModifiedBy>James Hughes</cp:lastModifiedBy>
  <cp:revision>30</cp:revision>
  <cp:lastPrinted>2018-06-06T19:21:59Z</cp:lastPrinted>
  <dcterms:created xsi:type="dcterms:W3CDTF">2014-05-19T03:41:58Z</dcterms:created>
  <dcterms:modified xsi:type="dcterms:W3CDTF">2020-05-04T13:57:14Z</dcterms:modified>
</cp:coreProperties>
</file>