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351" r:id="rId2"/>
    <p:sldId id="352" r:id="rId3"/>
    <p:sldId id="356" r:id="rId4"/>
    <p:sldId id="357" r:id="rId5"/>
    <p:sldId id="360" r:id="rId6"/>
    <p:sldId id="354" r:id="rId7"/>
    <p:sldId id="355" r:id="rId8"/>
    <p:sldId id="358" r:id="rId9"/>
    <p:sldId id="353" r:id="rId10"/>
    <p:sldId id="359" r:id="rId11"/>
    <p:sldId id="361" r:id="rId12"/>
    <p:sldId id="362" r:id="rId13"/>
    <p:sldId id="363" r:id="rId14"/>
    <p:sldId id="365" r:id="rId15"/>
    <p:sldId id="364" r:id="rId16"/>
    <p:sldId id="373" r:id="rId17"/>
    <p:sldId id="367" r:id="rId18"/>
    <p:sldId id="371" r:id="rId19"/>
    <p:sldId id="366" r:id="rId20"/>
    <p:sldId id="369" r:id="rId21"/>
    <p:sldId id="372" r:id="rId22"/>
    <p:sldId id="421" r:id="rId23"/>
    <p:sldId id="422" r:id="rId24"/>
    <p:sldId id="423" r:id="rId25"/>
    <p:sldId id="424" r:id="rId26"/>
    <p:sldId id="425" r:id="rId27"/>
    <p:sldId id="426" r:id="rId28"/>
    <p:sldId id="427" r:id="rId29"/>
    <p:sldId id="428" r:id="rId30"/>
    <p:sldId id="429" r:id="rId31"/>
    <p:sldId id="430" r:id="rId32"/>
    <p:sldId id="431" r:id="rId33"/>
    <p:sldId id="432" r:id="rId34"/>
    <p:sldId id="375" r:id="rId35"/>
    <p:sldId id="376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0" r:id="rId44"/>
    <p:sldId id="441" r:id="rId45"/>
    <p:sldId id="442" r:id="rId46"/>
    <p:sldId id="443" r:id="rId47"/>
    <p:sldId id="444" r:id="rId48"/>
    <p:sldId id="445" r:id="rId49"/>
    <p:sldId id="446" r:id="rId50"/>
    <p:sldId id="447" r:id="rId51"/>
    <p:sldId id="448" r:id="rId52"/>
    <p:sldId id="449" r:id="rId53"/>
    <p:sldId id="450" r:id="rId54"/>
    <p:sldId id="451" r:id="rId55"/>
    <p:sldId id="452" r:id="rId56"/>
    <p:sldId id="453" r:id="rId57"/>
    <p:sldId id="454" r:id="rId58"/>
    <p:sldId id="455" r:id="rId59"/>
    <p:sldId id="456" r:id="rId60"/>
    <p:sldId id="457" r:id="rId61"/>
    <p:sldId id="458" r:id="rId62"/>
    <p:sldId id="459" r:id="rId63"/>
    <p:sldId id="460" r:id="rId64"/>
    <p:sldId id="461" r:id="rId65"/>
    <p:sldId id="462" r:id="rId66"/>
    <p:sldId id="463" r:id="rId67"/>
    <p:sldId id="464" r:id="rId68"/>
    <p:sldId id="465" r:id="rId69"/>
    <p:sldId id="401" r:id="rId70"/>
    <p:sldId id="402" r:id="rId71"/>
    <p:sldId id="403" r:id="rId7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Grange" initials="PG" lastIdx="1" clrIdx="0">
    <p:extLst>
      <p:ext uri="{19B8F6BF-5375-455C-9EA6-DF929625EA0E}">
        <p15:presenceInfo xmlns:p15="http://schemas.microsoft.com/office/powerpoint/2012/main" userId="S-1-5-21-1532133110-164244957-1544898942-411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24"/>
    <a:srgbClr val="E4051F"/>
    <a:srgbClr val="0E1D52"/>
    <a:srgbClr val="005CA9"/>
    <a:srgbClr val="A40C11"/>
    <a:srgbClr val="E30613"/>
    <a:srgbClr val="0B3D91"/>
    <a:srgbClr val="CB00D0"/>
    <a:srgbClr val="E9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0563" autoAdjust="0"/>
  </p:normalViewPr>
  <p:slideViewPr>
    <p:cSldViewPr snapToGrid="0">
      <p:cViewPr varScale="1">
        <p:scale>
          <a:sx n="66" d="100"/>
          <a:sy n="66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E2B9A-6515-4313-9280-DF7F241CDED9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CAEE9-D793-4B80-8C5D-27773E78C0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96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7597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936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08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194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43577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027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6846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170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865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342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11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98824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7558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3103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99303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0005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468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0206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952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2592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0467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19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5837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667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8022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8669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297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8307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19499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1895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74430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37018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5378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14096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1311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81620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96855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2410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4888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4172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5851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051317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6370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92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403889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7088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362433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2636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7951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0946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89002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182821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802655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4491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651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66039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75588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728896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964485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96488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39752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141658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1716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</a:t>
            </a:r>
            <a:r>
              <a:rPr lang="en-US" baseline="0" dirty="0"/>
              <a:t> by </a:t>
            </a:r>
            <a:r>
              <a:rPr lang="en-US" baseline="0" dirty="0" err="1"/>
              <a:t>TukTuk</a:t>
            </a:r>
            <a:r>
              <a:rPr lang="en-US" baseline="0" dirty="0"/>
              <a:t> (Noun Project).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CAEE9-D793-4B80-8C5D-27773E78C0F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59803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02357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387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99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0028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34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50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03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238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 rot="5400000" flipH="1">
            <a:off x="6025267" y="-4481167"/>
            <a:ext cx="150800" cy="122016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-9500" y="1695033"/>
            <a:ext cx="12201600" cy="516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2463033" y="2272800"/>
            <a:ext cx="7266000" cy="361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1pPr>
            <a:lvl2pPr lvl="1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2pPr>
            <a:lvl3pPr lvl="2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3pPr>
            <a:lvl4pPr lvl="3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4pPr>
            <a:lvl5pPr lvl="4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5pPr>
            <a:lvl6pPr lvl="5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6pPr>
            <a:lvl7pPr lvl="6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7pPr>
            <a:lvl8pPr lvl="7" algn="ctr" rtl="0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8pPr>
            <a:lvl9pPr lvl="8" algn="ctr">
              <a:spcBef>
                <a:spcPts val="0"/>
              </a:spcBef>
              <a:buSzPct val="100000"/>
              <a:buFont typeface="Georgia"/>
              <a:defRPr sz="3200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/>
          <p:nvPr/>
        </p:nvSpPr>
        <p:spPr>
          <a:xfrm>
            <a:off x="4791200" y="303632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83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 flipH="1">
            <a:off x="3296500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3447300" y="0"/>
            <a:ext cx="8744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312600" y="767333"/>
            <a:ext cx="2728400" cy="5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120833" y="767333"/>
            <a:ext cx="7461600" cy="5308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8091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1 column half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 flipH="1">
            <a:off x="-917" y="0"/>
            <a:ext cx="6100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61" name="Shape 61"/>
          <p:cNvSpPr/>
          <p:nvPr/>
        </p:nvSpPr>
        <p:spPr>
          <a:xfrm>
            <a:off x="6099869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81900" y="767333"/>
            <a:ext cx="4689600" cy="1298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buClr>
                <a:srgbClr val="F67031"/>
              </a:buClr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rgbClr val="FFFFFF"/>
                </a:solidFill>
              </a:rPr>
              <a:pPr/>
              <a:t>‹#›</a:t>
            </a:fld>
            <a:endParaRPr lang="en">
              <a:solidFill>
                <a:srgbClr val="FFFFFF"/>
              </a:solidFill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1900" y="2131467"/>
            <a:ext cx="4689600" cy="394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6512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09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92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90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05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9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7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47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12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20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1E3F2-DD7A-4026-8AF9-076A9846DF33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5A1C6-D68F-4ECC-B6B5-D94DEB5E6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wolseyacademy.com/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lseyacademy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653" y="2747536"/>
            <a:ext cx="10722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Quiz: 2018 World Cup Nations</a:t>
            </a:r>
          </a:p>
          <a:p>
            <a:pPr algn="ctr"/>
            <a:r>
              <a:rPr lang="en-US" sz="4000" b="1" dirty="0"/>
              <a:t>Can you name all the countries?</a:t>
            </a:r>
            <a:br>
              <a:rPr lang="en-US" sz="4000" b="1" dirty="0"/>
            </a:br>
            <a:endParaRPr lang="en-US" sz="4000" b="1" dirty="0"/>
          </a:p>
          <a:p>
            <a:pPr algn="ctr"/>
            <a:r>
              <a:rPr lang="en-US" sz="4000" b="1" u="sng" dirty="0"/>
              <a:t>32 + 1 QUESTIONS</a:t>
            </a:r>
          </a:p>
        </p:txBody>
      </p:sp>
      <p:pic>
        <p:nvPicPr>
          <p:cNvPr id="1026" name="Picture 2" descr="http://img.fifa.com/images/tournaments/17/logo/2018_workaroun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020" y="55956"/>
            <a:ext cx="2691580" cy="269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56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9: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3" y="3118669"/>
            <a:ext cx="3308247" cy="220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7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10: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2" y="2956436"/>
            <a:ext cx="2800657" cy="186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9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11: Which team flag is this?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7" y="3059675"/>
            <a:ext cx="2976410" cy="19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94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12: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44" y="3102961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13: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8854539">
            <a:off x="4481284" y="296302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11" y="3107502"/>
            <a:ext cx="3254952" cy="21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2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14: Which team flag is this?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92" y="2906158"/>
            <a:ext cx="3839190" cy="25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65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15: Which team flag is this?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059676"/>
            <a:ext cx="2874399" cy="19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58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16: Which team flag is this?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06" y="2956436"/>
            <a:ext cx="3463106" cy="23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0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17: Which team flag is this?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09" y="3089172"/>
            <a:ext cx="2887919" cy="192527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068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18: Which team flag is this?</a:t>
            </a: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4" y="3089172"/>
            <a:ext cx="3131267" cy="20875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4445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Question 1: Which team flag is this?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11" y="2581752"/>
            <a:ext cx="4743586" cy="316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20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19: Which team flag is this?</a:t>
            </a:r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13" y="3044928"/>
            <a:ext cx="3672738" cy="24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79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20: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07" y="2963456"/>
            <a:ext cx="4171030" cy="278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77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21: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23" y="3133417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97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338" y="3103920"/>
            <a:ext cx="2644571" cy="17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25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23: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19" y="3118670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24: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54" y="3118669"/>
            <a:ext cx="2423345" cy="16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0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25: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74" y="2912192"/>
            <a:ext cx="2653173" cy="176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56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26: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87" y="2897443"/>
            <a:ext cx="3264003" cy="217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77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27: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2" y="2882694"/>
            <a:ext cx="3352493" cy="22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87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28: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66" y="2926941"/>
            <a:ext cx="3861312" cy="25742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1244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91" y="2676218"/>
            <a:ext cx="4262284" cy="28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88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29: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10" y="2764707"/>
            <a:ext cx="3700309" cy="24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8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30: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7" y="3000681"/>
            <a:ext cx="2579431" cy="171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684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31: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2" y="2808953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80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32: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4" y="2956437"/>
            <a:ext cx="2710938" cy="180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39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623454" y="0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BONUS QUESITON: LITERACY</a:t>
            </a:r>
          </a:p>
          <a:p>
            <a:pPr>
              <a:buFont typeface="Georgia"/>
              <a:buNone/>
            </a:pPr>
            <a:r>
              <a:rPr lang="en-US" sz="4800" dirty="0"/>
              <a:t>What</a:t>
            </a:r>
            <a:r>
              <a:rPr lang="en" sz="4800" dirty="0"/>
              <a:t> does this word mean?</a:t>
            </a:r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sp>
        <p:nvSpPr>
          <p:cNvPr id="9" name="Shape 143"/>
          <p:cNvSpPr txBox="1">
            <a:spLocks/>
          </p:cNvSpPr>
          <p:nvPr/>
        </p:nvSpPr>
        <p:spPr>
          <a:xfrm>
            <a:off x="436418" y="3236181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9600" dirty="0"/>
              <a:t>Hubris</a:t>
            </a:r>
            <a:endParaRPr lang="en" sz="9600" dirty="0"/>
          </a:p>
        </p:txBody>
      </p:sp>
    </p:spTree>
    <p:extLst>
      <p:ext uri="{BB962C8B-B14F-4D97-AF65-F5344CB8AC3E}">
        <p14:creationId xmlns:p14="http://schemas.microsoft.com/office/powerpoint/2010/main" val="2550752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43"/>
          <p:cNvSpPr txBox="1">
            <a:spLocks/>
          </p:cNvSpPr>
          <p:nvPr/>
        </p:nvSpPr>
        <p:spPr>
          <a:xfrm>
            <a:off x="719091" y="8670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8000" dirty="0"/>
              <a:t>Swap answer sheets.</a:t>
            </a:r>
          </a:p>
          <a:p>
            <a:pPr>
              <a:buFont typeface="Georgia"/>
              <a:buNone/>
            </a:pPr>
            <a:endParaRPr lang="en-US" sz="8000" dirty="0"/>
          </a:p>
          <a:p>
            <a:pPr>
              <a:buFont typeface="Georgia"/>
              <a:buNone/>
            </a:pPr>
            <a:r>
              <a:rPr lang="en-US" sz="8000" dirty="0"/>
              <a:t>The Answers are about to follow.</a:t>
            </a:r>
            <a:endParaRPr lang="en" sz="8000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75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Answer 1: Denmark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11" y="2581752"/>
            <a:ext cx="4743586" cy="316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17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2: Brazil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091" y="2676218"/>
            <a:ext cx="4262284" cy="28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60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3: Egypt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94" y="2941688"/>
            <a:ext cx="3044312" cy="20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121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4: Panama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537" y="2788264"/>
            <a:ext cx="3317159" cy="22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3: Which team flag is this?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94" y="2941688"/>
            <a:ext cx="3044312" cy="20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13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5: Switzerland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536" y="3148165"/>
            <a:ext cx="2682671" cy="178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46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6: England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16" y="3251405"/>
            <a:ext cx="3095625" cy="20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06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7: Costa Rica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90" y="3295649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738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8: Australia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64924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1" y="3148166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716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9: Colombia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3" y="3118669"/>
            <a:ext cx="3308247" cy="220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97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10: Germany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52" y="2956436"/>
            <a:ext cx="2800657" cy="186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29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11: Iran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7" y="3059675"/>
            <a:ext cx="2976410" cy="19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57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12: Argentina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844" y="3102961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604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13: Iceland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314733">
            <a:off x="5425947" y="245529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143738">
            <a:off x="6063381" y="2535844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8854539">
            <a:off x="4481284" y="296302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511" y="3107502"/>
            <a:ext cx="3254952" cy="21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71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14: South Korea</a:t>
            </a:r>
          </a:p>
        </p:txBody>
      </p:sp>
      <p:sp>
        <p:nvSpPr>
          <p:cNvPr id="8" name="Rectangle 7"/>
          <p:cNvSpPr/>
          <p:nvPr/>
        </p:nvSpPr>
        <p:spPr>
          <a:xfrm rot="16200000">
            <a:off x="5086302" y="4421284"/>
            <a:ext cx="1672019" cy="416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92" y="2906158"/>
            <a:ext cx="3839190" cy="255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0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4: Which team flag is this?</a:t>
            </a:r>
          </a:p>
        </p:txBody>
      </p:sp>
      <p:pic>
        <p:nvPicPr>
          <p:cNvPr id="11" name="Picture 10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537" y="2788264"/>
            <a:ext cx="3317159" cy="22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134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15: Nigeria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059676"/>
            <a:ext cx="2874399" cy="191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62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16: Morocco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06" y="2956436"/>
            <a:ext cx="3463106" cy="23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78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17: Poland</a:t>
            </a:r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09" y="3089172"/>
            <a:ext cx="2887919" cy="192527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73196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18: Russia</a:t>
            </a: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4" y="3089172"/>
            <a:ext cx="3131267" cy="20875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09658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19: Peru</a:t>
            </a:r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13" y="3044928"/>
            <a:ext cx="3672738" cy="24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066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20: France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07" y="2963456"/>
            <a:ext cx="4171030" cy="278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41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21: Croatia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223" y="3133417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84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22: Saudia Arabia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338" y="3103920"/>
            <a:ext cx="2644571" cy="17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1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23: Serbia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19" y="3118670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055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24: Senegal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854" y="3118669"/>
            <a:ext cx="2423345" cy="161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0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5: Which team flag is this?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536" y="3148165"/>
            <a:ext cx="2682671" cy="178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283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60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25: Tunisia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974" y="2912192"/>
            <a:ext cx="2653173" cy="176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127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61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26: Uruguay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87" y="2897443"/>
            <a:ext cx="3264003" cy="217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381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62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27: </a:t>
            </a:r>
            <a:r>
              <a:rPr lang="en-GB" sz="4800" dirty="0"/>
              <a:t>Belgium</a:t>
            </a:r>
            <a:endParaRPr lang="en" sz="4800" dirty="0"/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152" y="2882694"/>
            <a:ext cx="3352493" cy="22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616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63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28: Japan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866" y="2926941"/>
            <a:ext cx="3861312" cy="25742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81209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64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29: Mexico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10" y="2764707"/>
            <a:ext cx="3700309" cy="24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01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65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30:Portgual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7" y="3000681"/>
            <a:ext cx="2579431" cy="171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734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66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31: Spain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2" y="2808953"/>
            <a:ext cx="2954286" cy="19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097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0" y="394854"/>
            <a:ext cx="11409044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Answer 32: Sweden</a:t>
            </a:r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84" y="2956437"/>
            <a:ext cx="2710938" cy="180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902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623454" y="0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" sz="4800" dirty="0"/>
              <a:t>BONUS QUESITON: LITERACY</a:t>
            </a:r>
          </a:p>
          <a:p>
            <a:pPr>
              <a:buFont typeface="Georgia"/>
              <a:buNone/>
            </a:pPr>
            <a:r>
              <a:rPr lang="en-US" sz="4800" dirty="0"/>
              <a:t>What</a:t>
            </a:r>
            <a:r>
              <a:rPr lang="en" sz="4800" dirty="0"/>
              <a:t> does this word mean?</a:t>
            </a:r>
          </a:p>
        </p:txBody>
      </p:sp>
      <p:sp>
        <p:nvSpPr>
          <p:cNvPr id="7" name="Rectangle 6"/>
          <p:cNvSpPr/>
          <p:nvPr/>
        </p:nvSpPr>
        <p:spPr>
          <a:xfrm rot="20564865">
            <a:off x="4876229" y="2475098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7312088">
            <a:off x="4095972" y="3493489"/>
            <a:ext cx="992729" cy="233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sp>
        <p:nvSpPr>
          <p:cNvPr id="9" name="Shape 143"/>
          <p:cNvSpPr txBox="1">
            <a:spLocks/>
          </p:cNvSpPr>
          <p:nvPr/>
        </p:nvSpPr>
        <p:spPr>
          <a:xfrm>
            <a:off x="436418" y="3236181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9600" dirty="0"/>
              <a:t>Hubris:</a:t>
            </a:r>
          </a:p>
          <a:p>
            <a:pPr>
              <a:buNone/>
            </a:pPr>
            <a:r>
              <a:rPr lang="en-US" i="0" dirty="0"/>
              <a:t>overbearing pride or presumption</a:t>
            </a:r>
            <a:endParaRPr lang="en" sz="9600" dirty="0"/>
          </a:p>
        </p:txBody>
      </p:sp>
    </p:spTree>
    <p:extLst>
      <p:ext uri="{BB962C8B-B14F-4D97-AF65-F5344CB8AC3E}">
        <p14:creationId xmlns:p14="http://schemas.microsoft.com/office/powerpoint/2010/main" val="12534518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43"/>
          <p:cNvSpPr txBox="1">
            <a:spLocks/>
          </p:cNvSpPr>
          <p:nvPr/>
        </p:nvSpPr>
        <p:spPr>
          <a:xfrm>
            <a:off x="581891" y="187036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Font typeface="Georgia"/>
              <a:buNone/>
            </a:pPr>
            <a:r>
              <a:rPr lang="en-US" sz="4000" dirty="0"/>
              <a:t>ADD UP YOUR SCORES AND GET READY FOR THE EXTENSION TASKS</a:t>
            </a:r>
            <a:endParaRPr lang="en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0"/>
          <a:stretch/>
        </p:blipFill>
        <p:spPr>
          <a:xfrm>
            <a:off x="3671367" y="2064327"/>
            <a:ext cx="4793673" cy="4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36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6: Which team flag is this?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16" y="3251405"/>
            <a:ext cx="3095625" cy="20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920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2600" y="207818"/>
            <a:ext cx="2728400" cy="586751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r>
              <a:rPr lang="en" sz="3600" dirty="0"/>
              <a:t>Pick one thing from today’s quiz.</a:t>
            </a:r>
            <a:br>
              <a:rPr lang="en" sz="3600" dirty="0"/>
            </a:b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>Why is it important?</a:t>
            </a:r>
            <a:br>
              <a:rPr lang="en" sz="3600" dirty="0"/>
            </a:b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>Write a PEE paragraph explaining why.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731347" y="360025"/>
            <a:ext cx="7461600" cy="1427211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>
              <a:buNone/>
            </a:pPr>
            <a:r>
              <a:rPr lang="en" sz="3200" dirty="0"/>
              <a:t>Can we come up with some sentence starters as </a:t>
            </a:r>
            <a:r>
              <a:rPr lang="en-US" dirty="0"/>
              <a:t>travel completely around something </a:t>
            </a:r>
            <a:r>
              <a:rPr lang="en" sz="3200" dirty="0"/>
              <a:t>a class?</a:t>
            </a: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829033" y="6184109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70</a:t>
            </a:fld>
            <a:endParaRPr lang="en"/>
          </a:p>
        </p:txBody>
      </p:sp>
      <p:sp>
        <p:nvSpPr>
          <p:cNvPr id="152" name="Shape 152"/>
          <p:cNvSpPr/>
          <p:nvPr/>
        </p:nvSpPr>
        <p:spPr>
          <a:xfrm>
            <a:off x="6614633" y="2283442"/>
            <a:ext cx="2214400" cy="2214400"/>
          </a:xfrm>
          <a:prstGeom prst="ellipse">
            <a:avLst/>
          </a:prstGeom>
          <a:solidFill>
            <a:srgbClr val="F6703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EVIDENCE</a:t>
            </a:r>
          </a:p>
        </p:txBody>
      </p:sp>
      <p:sp>
        <p:nvSpPr>
          <p:cNvPr id="153" name="Shape 153"/>
          <p:cNvSpPr/>
          <p:nvPr/>
        </p:nvSpPr>
        <p:spPr>
          <a:xfrm>
            <a:off x="9100617" y="2283442"/>
            <a:ext cx="2214400" cy="2214400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EXPLAIN</a:t>
            </a:r>
          </a:p>
        </p:txBody>
      </p:sp>
      <p:sp>
        <p:nvSpPr>
          <p:cNvPr id="154" name="Shape 154"/>
          <p:cNvSpPr/>
          <p:nvPr/>
        </p:nvSpPr>
        <p:spPr>
          <a:xfrm>
            <a:off x="4128651" y="2283442"/>
            <a:ext cx="2214400" cy="2214400"/>
          </a:xfrm>
          <a:prstGeom prst="ellipse">
            <a:avLst/>
          </a:prstGeom>
          <a:solidFill>
            <a:srgbClr val="FFA4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POINT</a:t>
            </a:r>
          </a:p>
        </p:txBody>
      </p:sp>
      <p:cxnSp>
        <p:nvCxnSpPr>
          <p:cNvPr id="155" name="Shape 155"/>
          <p:cNvCxnSpPr/>
          <p:nvPr/>
        </p:nvCxnSpPr>
        <p:spPr>
          <a:xfrm>
            <a:off x="5870485" y="3403375"/>
            <a:ext cx="12132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56" name="Shape 156"/>
          <p:cNvCxnSpPr/>
          <p:nvPr/>
        </p:nvCxnSpPr>
        <p:spPr>
          <a:xfrm>
            <a:off x="8296586" y="3403375"/>
            <a:ext cx="1213199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0" name="Shape 363"/>
          <p:cNvSpPr/>
          <p:nvPr/>
        </p:nvSpPr>
        <p:spPr>
          <a:xfrm rot="10800000">
            <a:off x="4546678" y="6086941"/>
            <a:ext cx="7035756" cy="547232"/>
          </a:xfrm>
          <a:prstGeom prst="chevron">
            <a:avLst>
              <a:gd name="adj" fmla="val 29853"/>
            </a:avLst>
          </a:prstGeom>
          <a:solidFill>
            <a:srgbClr val="FFFF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" sz="1200" dirty="0">
                <a:latin typeface="Nunito Sans"/>
                <a:ea typeface="Nunito Sans"/>
                <a:cs typeface="Nunito Sans"/>
                <a:sym typeface="Nunito Sans"/>
              </a:rPr>
              <a:t>Num/Lit Settler</a:t>
            </a:r>
          </a:p>
        </p:txBody>
      </p:sp>
      <p:sp>
        <p:nvSpPr>
          <p:cNvPr id="11" name="Shape 363"/>
          <p:cNvSpPr/>
          <p:nvPr/>
        </p:nvSpPr>
        <p:spPr>
          <a:xfrm>
            <a:off x="1028800" y="6086943"/>
            <a:ext cx="10187157" cy="547232"/>
          </a:xfrm>
          <a:prstGeom prst="chevron">
            <a:avLst>
              <a:gd name="adj" fmla="val 29853"/>
            </a:avLst>
          </a:prstGeom>
          <a:solidFill>
            <a:srgbClr val="FFFF00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/>
          <a:p>
            <a:pPr algn="ctr"/>
            <a:r>
              <a:rPr lang="en-US" sz="1600" b="1" u="sng" dirty="0">
                <a:latin typeface="Nunito Sans"/>
                <a:ea typeface="Nunito Sans"/>
                <a:cs typeface="Nunito Sans"/>
                <a:sym typeface="Nunito Sans"/>
              </a:rPr>
              <a:t>Extra Credit: Write another PEE paragraph explaining why one of them is not important.</a:t>
            </a:r>
            <a:endParaRPr lang="en" sz="1600" dirty="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2" name="Shape 150"/>
          <p:cNvSpPr txBox="1">
            <a:spLocks/>
          </p:cNvSpPr>
          <p:nvPr/>
        </p:nvSpPr>
        <p:spPr>
          <a:xfrm>
            <a:off x="4128651" y="4860318"/>
            <a:ext cx="7461600" cy="1427211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3200" b="1" i="1" dirty="0"/>
              <a:t>Challenge: Can you use today’s bonus word in your answer?</a:t>
            </a:r>
            <a:endParaRPr lang="en" sz="3200" b="1" i="1" dirty="0"/>
          </a:p>
        </p:txBody>
      </p:sp>
    </p:spTree>
    <p:extLst>
      <p:ext uri="{BB962C8B-B14F-4D97-AF65-F5344CB8AC3E}">
        <p14:creationId xmlns:p14="http://schemas.microsoft.com/office/powerpoint/2010/main" val="1278868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681900" y="446491"/>
            <a:ext cx="4689600" cy="1298000"/>
          </a:xfrm>
          <a:prstGeom prst="rect">
            <a:avLst/>
          </a:prstGeom>
        </p:spPr>
        <p:txBody>
          <a:bodyPr vert="horz" lIns="121900" tIns="121900" rIns="121900" bIns="121900" rtlCol="0" anchor="b" anchorCtr="0">
            <a:no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Wolsey Academy’s Learning Worlds</a:t>
            </a:r>
            <a:endParaRPr lang="en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1900" y="1744491"/>
            <a:ext cx="4689600" cy="394360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/>
          <a:p>
            <a:pPr>
              <a:buNone/>
            </a:pPr>
            <a:r>
              <a:rPr lang="en" sz="1400" dirty="0"/>
              <a:t>Our Learning Worlds make for engaging homework and class tasks. </a:t>
            </a:r>
            <a:r>
              <a:rPr lang="en-US" sz="1400" dirty="0"/>
              <a:t>Pupils take on the role of a protagonist and relive key historical or fictional events.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From 1066 to the modern day. From Shakespeare to Orwell. 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We're making Learning Worlds to cover them all - and plenty more besides.</a:t>
            </a:r>
          </a:p>
          <a:p>
            <a:pPr>
              <a:buNone/>
            </a:pPr>
            <a:endParaRPr lang="en" sz="1400" dirty="0"/>
          </a:p>
          <a:p>
            <a:pPr>
              <a:buNone/>
            </a:pPr>
            <a:endParaRPr lang="en" sz="1400" dirty="0"/>
          </a:p>
          <a:p>
            <a:pPr>
              <a:buNone/>
            </a:pPr>
            <a:r>
              <a:rPr lang="en" sz="1400" dirty="0"/>
              <a:t>Told in a format pupils love they complete the tasks at home and come to class equipped with a completed taskbook – ready to delve deeper into the historical analysis.</a:t>
            </a:r>
          </a:p>
          <a:p>
            <a:pPr>
              <a:buNone/>
            </a:pPr>
            <a:endParaRPr sz="1400" dirty="0"/>
          </a:p>
          <a:p>
            <a:pPr>
              <a:buNone/>
            </a:pPr>
            <a:r>
              <a:rPr lang="en" sz="1400" dirty="0"/>
              <a:t>Contact us at:</a:t>
            </a:r>
          </a:p>
          <a:p>
            <a:pPr>
              <a:buNone/>
            </a:pPr>
            <a:endParaRPr lang="en" sz="1400" dirty="0"/>
          </a:p>
          <a:p>
            <a:pPr marL="609585" indent="-304792">
              <a:spcAft>
                <a:spcPts val="1333"/>
              </a:spcAft>
            </a:pPr>
            <a:r>
              <a:rPr lang="en" sz="1400" dirty="0">
                <a:hlinkClick r:id="rId3"/>
              </a:rPr>
              <a:t>www.wolseyacademy.com</a:t>
            </a:r>
            <a:endParaRPr lang="en" sz="1400" dirty="0"/>
          </a:p>
          <a:p>
            <a:pPr marL="609585" indent="-304792">
              <a:spcAft>
                <a:spcPts val="1333"/>
              </a:spcAft>
            </a:pPr>
            <a:r>
              <a:rPr lang="en" sz="1400" dirty="0"/>
              <a:t>thomas@wolseyacademy.com</a:t>
            </a:r>
          </a:p>
          <a:p>
            <a:pPr marL="609585" indent="-304792">
              <a:spcAft>
                <a:spcPts val="1333"/>
              </a:spcAft>
            </a:pPr>
            <a:r>
              <a:rPr lang="en" sz="1400" dirty="0"/>
              <a:t>@wolseyacademy</a:t>
            </a:r>
          </a:p>
        </p:txBody>
      </p:sp>
    </p:spTree>
    <p:extLst>
      <p:ext uri="{BB962C8B-B14F-4D97-AF65-F5344CB8AC3E}">
        <p14:creationId xmlns:p14="http://schemas.microsoft.com/office/powerpoint/2010/main" val="328854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7: Which team flag is this?</a:t>
            </a:r>
          </a:p>
        </p:txBody>
      </p:sp>
      <p:pic>
        <p:nvPicPr>
          <p:cNvPr id="10" name="Picture 9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44142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90" y="3295649"/>
            <a:ext cx="2666693" cy="17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08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11409044" y="6333133"/>
            <a:ext cx="731600" cy="52480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 lang="en"/>
          </a:p>
        </p:txBody>
      </p:sp>
      <p:sp>
        <p:nvSpPr>
          <p:cNvPr id="4" name="Shape 143"/>
          <p:cNvSpPr txBox="1">
            <a:spLocks/>
          </p:cNvSpPr>
          <p:nvPr/>
        </p:nvSpPr>
        <p:spPr>
          <a:xfrm>
            <a:off x="436418" y="394854"/>
            <a:ext cx="10972626" cy="74814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Georgia"/>
              <a:buChar char="•"/>
              <a:defRPr sz="3200" i="1" kern="120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>
              <a:buNone/>
            </a:pPr>
            <a:r>
              <a:rPr lang="en" sz="4800" dirty="0"/>
              <a:t>Question 8: Which team flag is this?</a:t>
            </a: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" b="36789"/>
          <a:stretch/>
        </p:blipFill>
        <p:spPr>
          <a:xfrm>
            <a:off x="10423567" y="5764924"/>
            <a:ext cx="1768433" cy="11138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861" y="3148166"/>
            <a:ext cx="26003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7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2617</TotalTime>
  <Words>706</Words>
  <Application>Microsoft Office PowerPoint</Application>
  <PresentationFormat>Widescreen</PresentationFormat>
  <Paragraphs>170</Paragraphs>
  <Slides>71</Slides>
  <Notes>69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7" baseType="lpstr">
      <vt:lpstr>Arial</vt:lpstr>
      <vt:lpstr>Calibri</vt:lpstr>
      <vt:lpstr>Calibri Light</vt:lpstr>
      <vt:lpstr>Georgia</vt:lpstr>
      <vt:lpstr>Nunito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Pick one thing from today’s quiz.  Why is it important?  Write a PEE paragraph explaining why.</vt:lpstr>
      <vt:lpstr>Wolsey Academy’s Learning Worlds</vt:lpstr>
    </vt:vector>
  </TitlesOfParts>
  <Company>The Gilberd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 West Mock</dc:title>
  <dc:creator>Paul Grange</dc:creator>
  <cp:lastModifiedBy>Russell Pitts</cp:lastModifiedBy>
  <cp:revision>197</cp:revision>
  <cp:lastPrinted>2018-03-19T07:11:07Z</cp:lastPrinted>
  <dcterms:created xsi:type="dcterms:W3CDTF">2017-05-18T09:28:01Z</dcterms:created>
  <dcterms:modified xsi:type="dcterms:W3CDTF">2020-04-27T10:49:36Z</dcterms:modified>
</cp:coreProperties>
</file>