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3"/>
  </p:notesMasterIdLst>
  <p:sldIdLst>
    <p:sldId id="351" r:id="rId2"/>
    <p:sldId id="352" r:id="rId3"/>
    <p:sldId id="356" r:id="rId4"/>
    <p:sldId id="357" r:id="rId5"/>
    <p:sldId id="360" r:id="rId6"/>
    <p:sldId id="354" r:id="rId7"/>
    <p:sldId id="355" r:id="rId8"/>
    <p:sldId id="358" r:id="rId9"/>
    <p:sldId id="353" r:id="rId10"/>
    <p:sldId id="359" r:id="rId11"/>
    <p:sldId id="361" r:id="rId12"/>
    <p:sldId id="362" r:id="rId13"/>
    <p:sldId id="363" r:id="rId14"/>
    <p:sldId id="365" r:id="rId15"/>
    <p:sldId id="364" r:id="rId16"/>
    <p:sldId id="373" r:id="rId17"/>
    <p:sldId id="367" r:id="rId18"/>
    <p:sldId id="371" r:id="rId19"/>
    <p:sldId id="366" r:id="rId20"/>
    <p:sldId id="369" r:id="rId21"/>
    <p:sldId id="372" r:id="rId22"/>
    <p:sldId id="421" r:id="rId23"/>
    <p:sldId id="422" r:id="rId24"/>
    <p:sldId id="423" r:id="rId25"/>
    <p:sldId id="424" r:id="rId26"/>
    <p:sldId id="425" r:id="rId27"/>
    <p:sldId id="426" r:id="rId28"/>
    <p:sldId id="427" r:id="rId29"/>
    <p:sldId id="428" r:id="rId30"/>
    <p:sldId id="429" r:id="rId31"/>
    <p:sldId id="430" r:id="rId32"/>
    <p:sldId id="431" r:id="rId33"/>
    <p:sldId id="432" r:id="rId34"/>
    <p:sldId id="375" r:id="rId35"/>
    <p:sldId id="376" r:id="rId36"/>
    <p:sldId id="433" r:id="rId37"/>
    <p:sldId id="434" r:id="rId38"/>
    <p:sldId id="435" r:id="rId39"/>
    <p:sldId id="436" r:id="rId40"/>
    <p:sldId id="437" r:id="rId41"/>
    <p:sldId id="438" r:id="rId42"/>
    <p:sldId id="439" r:id="rId43"/>
    <p:sldId id="440" r:id="rId44"/>
    <p:sldId id="441" r:id="rId45"/>
    <p:sldId id="442" r:id="rId46"/>
    <p:sldId id="443" r:id="rId47"/>
    <p:sldId id="444" r:id="rId48"/>
    <p:sldId id="445" r:id="rId49"/>
    <p:sldId id="446" r:id="rId50"/>
    <p:sldId id="447" r:id="rId51"/>
    <p:sldId id="448" r:id="rId52"/>
    <p:sldId id="449" r:id="rId53"/>
    <p:sldId id="450" r:id="rId54"/>
    <p:sldId id="451" r:id="rId55"/>
    <p:sldId id="452" r:id="rId56"/>
    <p:sldId id="453" r:id="rId57"/>
    <p:sldId id="454" r:id="rId58"/>
    <p:sldId id="455" r:id="rId59"/>
    <p:sldId id="456" r:id="rId60"/>
    <p:sldId id="457" r:id="rId61"/>
    <p:sldId id="458" r:id="rId62"/>
    <p:sldId id="459" r:id="rId63"/>
    <p:sldId id="460" r:id="rId64"/>
    <p:sldId id="461" r:id="rId65"/>
    <p:sldId id="462" r:id="rId66"/>
    <p:sldId id="463" r:id="rId67"/>
    <p:sldId id="464" r:id="rId68"/>
    <p:sldId id="465" r:id="rId69"/>
    <p:sldId id="401" r:id="rId70"/>
    <p:sldId id="402" r:id="rId71"/>
    <p:sldId id="403" r:id="rId72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ul Grange" initials="PG" lastIdx="1" clrIdx="0">
    <p:extLst>
      <p:ext uri="{19B8F6BF-5375-455C-9EA6-DF929625EA0E}">
        <p15:presenceInfo xmlns:p15="http://schemas.microsoft.com/office/powerpoint/2012/main" userId="S-1-5-21-1532133110-164244957-1544898942-4117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1C24"/>
    <a:srgbClr val="E4051F"/>
    <a:srgbClr val="0E1D52"/>
    <a:srgbClr val="005CA9"/>
    <a:srgbClr val="A40C11"/>
    <a:srgbClr val="E30613"/>
    <a:srgbClr val="0B3D91"/>
    <a:srgbClr val="CB00D0"/>
    <a:srgbClr val="E9E8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16" autoAdjust="0"/>
    <p:restoredTop sz="90563" autoAdjust="0"/>
  </p:normalViewPr>
  <p:slideViewPr>
    <p:cSldViewPr snapToGrid="0">
      <p:cViewPr varScale="1">
        <p:scale>
          <a:sx n="66" d="100"/>
          <a:sy n="66" d="100"/>
        </p:scale>
        <p:origin x="92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3E2B9A-6515-4313-9280-DF7F241CDED9}" type="datetimeFigureOut">
              <a:rPr lang="en-GB" smtClean="0"/>
              <a:t>27/04/2020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ACAEE9-D793-4B80-8C5D-27773E78C0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69644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475972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359364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401088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141947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243577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380274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368461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531703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118655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573428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671185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7988246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075584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931033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9993036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6000537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014687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1020618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2895252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925923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6046741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4196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9158371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896676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8180227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2986697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129734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5083074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194990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2218959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5744309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4370189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053783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9140960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3613115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3816209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7968555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8624103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0048880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6341728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5358514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6051317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8963704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529258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6403889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3770885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43624332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1263682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17795143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094638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77890027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91828213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88026556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92449163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836510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56660399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54755888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67288962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89644857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80964880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03975215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4141658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171604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</a:t>
            </a:r>
            <a:r>
              <a:rPr lang="en-US" baseline="0" dirty="0"/>
              <a:t> by </a:t>
            </a:r>
            <a:r>
              <a:rPr lang="en-US" baseline="0" dirty="0" err="1"/>
              <a:t>TukTuk</a:t>
            </a:r>
            <a:r>
              <a:rPr lang="en-US" baseline="0" dirty="0"/>
              <a:t> (Noun Project).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ACAEE9-D793-4B80-8C5D-27773E78C0F9}" type="slidenum">
              <a:rPr lang="en-GB" smtClean="0"/>
              <a:t>69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5598038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0023578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Shape 1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453878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9997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900283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923488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1E3F2-DD7A-4026-8AF9-076A9846DF33}" type="datetimeFigureOut">
              <a:rPr lang="en-GB" smtClean="0"/>
              <a:t>27/04/2020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5A1C6-D68F-4ECC-B6B5-D94DEB5E6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9503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1E3F2-DD7A-4026-8AF9-076A9846DF33}" type="datetimeFigureOut">
              <a:rPr lang="en-GB" smtClean="0"/>
              <a:t>27/04/2020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5A1C6-D68F-4ECC-B6B5-D94DEB5E6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7031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1E3F2-DD7A-4026-8AF9-076A9846DF33}" type="datetimeFigureOut">
              <a:rPr lang="en-GB" smtClean="0"/>
              <a:t>27/04/2020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5A1C6-D68F-4ECC-B6B5-D94DEB5E6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52383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/>
          <p:nvPr/>
        </p:nvSpPr>
        <p:spPr>
          <a:xfrm rot="5400000" flipH="1">
            <a:off x="6025267" y="-4481167"/>
            <a:ext cx="150800" cy="122016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2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Shape 28"/>
          <p:cNvSpPr/>
          <p:nvPr/>
        </p:nvSpPr>
        <p:spPr>
          <a:xfrm>
            <a:off x="-9500" y="1695033"/>
            <a:ext cx="12201600" cy="5162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sz="2400"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2463033" y="2272800"/>
            <a:ext cx="7266000" cy="3619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 rtl="0">
              <a:spcBef>
                <a:spcPts val="0"/>
              </a:spcBef>
              <a:buSzPct val="100000"/>
              <a:buFont typeface="Georgia"/>
              <a:defRPr sz="3200" i="1">
                <a:latin typeface="Georgia"/>
                <a:ea typeface="Georgia"/>
                <a:cs typeface="Georgia"/>
                <a:sym typeface="Georgia"/>
              </a:defRPr>
            </a:lvl1pPr>
            <a:lvl2pPr lvl="1" algn="ctr" rtl="0">
              <a:spcBef>
                <a:spcPts val="0"/>
              </a:spcBef>
              <a:buSzPct val="100000"/>
              <a:buFont typeface="Georgia"/>
              <a:defRPr sz="3200" i="1">
                <a:latin typeface="Georgia"/>
                <a:ea typeface="Georgia"/>
                <a:cs typeface="Georgia"/>
                <a:sym typeface="Georgia"/>
              </a:defRPr>
            </a:lvl2pPr>
            <a:lvl3pPr lvl="2" algn="ctr" rtl="0">
              <a:spcBef>
                <a:spcPts val="0"/>
              </a:spcBef>
              <a:buSzPct val="100000"/>
              <a:buFont typeface="Georgia"/>
              <a:defRPr sz="3200" i="1">
                <a:latin typeface="Georgia"/>
                <a:ea typeface="Georgia"/>
                <a:cs typeface="Georgia"/>
                <a:sym typeface="Georgia"/>
              </a:defRPr>
            </a:lvl3pPr>
            <a:lvl4pPr lvl="3" algn="ctr" rtl="0">
              <a:spcBef>
                <a:spcPts val="0"/>
              </a:spcBef>
              <a:buSzPct val="100000"/>
              <a:buFont typeface="Georgia"/>
              <a:defRPr sz="3200" i="1">
                <a:latin typeface="Georgia"/>
                <a:ea typeface="Georgia"/>
                <a:cs typeface="Georgia"/>
                <a:sym typeface="Georgia"/>
              </a:defRPr>
            </a:lvl4pPr>
            <a:lvl5pPr lvl="4" algn="ctr" rtl="0">
              <a:spcBef>
                <a:spcPts val="0"/>
              </a:spcBef>
              <a:buSzPct val="100000"/>
              <a:buFont typeface="Georgia"/>
              <a:defRPr sz="3200" i="1">
                <a:latin typeface="Georgia"/>
                <a:ea typeface="Georgia"/>
                <a:cs typeface="Georgia"/>
                <a:sym typeface="Georgia"/>
              </a:defRPr>
            </a:lvl5pPr>
            <a:lvl6pPr lvl="5" algn="ctr" rtl="0">
              <a:spcBef>
                <a:spcPts val="0"/>
              </a:spcBef>
              <a:buSzPct val="100000"/>
              <a:buFont typeface="Georgia"/>
              <a:defRPr sz="3200" i="1">
                <a:latin typeface="Georgia"/>
                <a:ea typeface="Georgia"/>
                <a:cs typeface="Georgia"/>
                <a:sym typeface="Georgia"/>
              </a:defRPr>
            </a:lvl6pPr>
            <a:lvl7pPr lvl="6" algn="ctr" rtl="0">
              <a:spcBef>
                <a:spcPts val="0"/>
              </a:spcBef>
              <a:buSzPct val="100000"/>
              <a:buFont typeface="Georgia"/>
              <a:defRPr sz="3200" i="1">
                <a:latin typeface="Georgia"/>
                <a:ea typeface="Georgia"/>
                <a:cs typeface="Georgia"/>
                <a:sym typeface="Georgia"/>
              </a:defRPr>
            </a:lvl7pPr>
            <a:lvl8pPr lvl="7" algn="ctr" rtl="0">
              <a:spcBef>
                <a:spcPts val="0"/>
              </a:spcBef>
              <a:buSzPct val="100000"/>
              <a:buFont typeface="Georgia"/>
              <a:defRPr sz="3200" i="1">
                <a:latin typeface="Georgia"/>
                <a:ea typeface="Georgia"/>
                <a:cs typeface="Georgia"/>
                <a:sym typeface="Georgia"/>
              </a:defRPr>
            </a:lvl8pPr>
            <a:lvl9pPr lvl="8" algn="ctr">
              <a:spcBef>
                <a:spcPts val="0"/>
              </a:spcBef>
              <a:buSzPct val="100000"/>
              <a:buFont typeface="Georgia"/>
              <a:defRPr sz="3200" i="1"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/>
          <p:nvPr/>
        </p:nvSpPr>
        <p:spPr>
          <a:xfrm>
            <a:off x="4791200" y="303632"/>
            <a:ext cx="2609600" cy="871600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 sz="96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“</a:t>
            </a:r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318837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+ 1 column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/>
          <p:nvPr/>
        </p:nvSpPr>
        <p:spPr>
          <a:xfrm flipH="1">
            <a:off x="3296500" y="0"/>
            <a:ext cx="150800" cy="68580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2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Shape 34"/>
          <p:cNvSpPr/>
          <p:nvPr/>
        </p:nvSpPr>
        <p:spPr>
          <a:xfrm>
            <a:off x="3447300" y="0"/>
            <a:ext cx="87448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sz="2400"/>
          </a:p>
        </p:txBody>
      </p:sp>
      <p:sp>
        <p:nvSpPr>
          <p:cNvPr id="35" name="Shape 35"/>
          <p:cNvSpPr txBox="1">
            <a:spLocks noGrp="1"/>
          </p:cNvSpPr>
          <p:nvPr>
            <p:ph type="title"/>
          </p:nvPr>
        </p:nvSpPr>
        <p:spPr>
          <a:xfrm>
            <a:off x="312600" y="767333"/>
            <a:ext cx="2728400" cy="53080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1"/>
          </p:nvPr>
        </p:nvSpPr>
        <p:spPr>
          <a:xfrm>
            <a:off x="4120833" y="767333"/>
            <a:ext cx="7461600" cy="53080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1580917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+ 1 column half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/>
          <p:nvPr/>
        </p:nvSpPr>
        <p:spPr>
          <a:xfrm flipH="1">
            <a:off x="-917" y="0"/>
            <a:ext cx="61008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sz="2400"/>
          </a:p>
        </p:txBody>
      </p:sp>
      <p:sp>
        <p:nvSpPr>
          <p:cNvPr id="61" name="Shape 61"/>
          <p:cNvSpPr/>
          <p:nvPr/>
        </p:nvSpPr>
        <p:spPr>
          <a:xfrm>
            <a:off x="6099869" y="0"/>
            <a:ext cx="150800" cy="68580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2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681900" y="767333"/>
            <a:ext cx="4689600" cy="12980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rtl="0">
              <a:spcBef>
                <a:spcPts val="0"/>
              </a:spcBef>
              <a:buClr>
                <a:srgbClr val="F67031"/>
              </a:buClr>
              <a:defRPr>
                <a:solidFill>
                  <a:srgbClr val="F67031"/>
                </a:solidFill>
              </a:defRPr>
            </a:lvl1pPr>
            <a:lvl2pPr lvl="1" rtl="0">
              <a:spcBef>
                <a:spcPts val="0"/>
              </a:spcBef>
              <a:buClr>
                <a:srgbClr val="F67031"/>
              </a:buClr>
              <a:defRPr>
                <a:solidFill>
                  <a:srgbClr val="F67031"/>
                </a:solidFill>
              </a:defRPr>
            </a:lvl2pPr>
            <a:lvl3pPr lvl="2" rtl="0">
              <a:spcBef>
                <a:spcPts val="0"/>
              </a:spcBef>
              <a:buClr>
                <a:srgbClr val="F67031"/>
              </a:buClr>
              <a:defRPr>
                <a:solidFill>
                  <a:srgbClr val="F67031"/>
                </a:solidFill>
              </a:defRPr>
            </a:lvl3pPr>
            <a:lvl4pPr lvl="3" rtl="0">
              <a:spcBef>
                <a:spcPts val="0"/>
              </a:spcBef>
              <a:buClr>
                <a:srgbClr val="F67031"/>
              </a:buClr>
              <a:defRPr>
                <a:solidFill>
                  <a:srgbClr val="F67031"/>
                </a:solidFill>
              </a:defRPr>
            </a:lvl4pPr>
            <a:lvl5pPr lvl="4" rtl="0">
              <a:spcBef>
                <a:spcPts val="0"/>
              </a:spcBef>
              <a:buClr>
                <a:srgbClr val="F67031"/>
              </a:buClr>
              <a:defRPr>
                <a:solidFill>
                  <a:srgbClr val="F67031"/>
                </a:solidFill>
              </a:defRPr>
            </a:lvl5pPr>
            <a:lvl6pPr lvl="5" rtl="0">
              <a:spcBef>
                <a:spcPts val="0"/>
              </a:spcBef>
              <a:buClr>
                <a:srgbClr val="F67031"/>
              </a:buClr>
              <a:defRPr>
                <a:solidFill>
                  <a:srgbClr val="F67031"/>
                </a:solidFill>
              </a:defRPr>
            </a:lvl6pPr>
            <a:lvl7pPr lvl="6" rtl="0">
              <a:spcBef>
                <a:spcPts val="0"/>
              </a:spcBef>
              <a:buClr>
                <a:srgbClr val="F67031"/>
              </a:buClr>
              <a:defRPr>
                <a:solidFill>
                  <a:srgbClr val="F67031"/>
                </a:solidFill>
              </a:defRPr>
            </a:lvl7pPr>
            <a:lvl8pPr lvl="7" rtl="0">
              <a:spcBef>
                <a:spcPts val="0"/>
              </a:spcBef>
              <a:buClr>
                <a:srgbClr val="F67031"/>
              </a:buClr>
              <a:defRPr>
                <a:solidFill>
                  <a:srgbClr val="F67031"/>
                </a:solidFill>
              </a:defRPr>
            </a:lvl8pPr>
            <a:lvl9pPr lvl="8" rtl="0">
              <a:spcBef>
                <a:spcPts val="0"/>
              </a:spcBef>
              <a:buClr>
                <a:srgbClr val="F67031"/>
              </a:buClr>
              <a:defRPr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fld id="{00000000-1234-1234-1234-123412341234}" type="slidenum">
              <a:rPr lang="en" smtClean="0">
                <a:solidFill>
                  <a:srgbClr val="FFFFFF"/>
                </a:solidFill>
              </a:rPr>
              <a:pPr/>
              <a:t>‹#›</a:t>
            </a:fld>
            <a:endParaRPr lang="en">
              <a:solidFill>
                <a:srgbClr val="FFFFFF"/>
              </a:solidFill>
            </a:endParaRPr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681900" y="2131467"/>
            <a:ext cx="4689600" cy="3943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600"/>
            </a:lvl1pPr>
            <a:lvl2pPr lvl="1" rtl="0">
              <a:spcBef>
                <a:spcPts val="0"/>
              </a:spcBef>
              <a:buSzPct val="100000"/>
              <a:defRPr sz="1600"/>
            </a:lvl2pPr>
            <a:lvl3pPr lvl="2" rtl="0">
              <a:spcBef>
                <a:spcPts val="0"/>
              </a:spcBef>
              <a:buSzPct val="100000"/>
              <a:defRPr sz="1600"/>
            </a:lvl3pPr>
            <a:lvl4pPr lvl="3" rtl="0">
              <a:spcBef>
                <a:spcPts val="0"/>
              </a:spcBef>
              <a:buSzPct val="100000"/>
              <a:defRPr sz="1600"/>
            </a:lvl4pPr>
            <a:lvl5pPr lvl="4" rtl="0">
              <a:spcBef>
                <a:spcPts val="0"/>
              </a:spcBef>
              <a:buSzPct val="100000"/>
              <a:defRPr sz="1600"/>
            </a:lvl5pPr>
            <a:lvl6pPr lvl="5" rtl="0">
              <a:spcBef>
                <a:spcPts val="0"/>
              </a:spcBef>
              <a:buSzPct val="100000"/>
              <a:defRPr sz="1600"/>
            </a:lvl6pPr>
            <a:lvl7pPr lvl="6" rtl="0">
              <a:spcBef>
                <a:spcPts val="0"/>
              </a:spcBef>
              <a:buSzPct val="100000"/>
              <a:defRPr sz="1600"/>
            </a:lvl7pPr>
            <a:lvl8pPr lvl="7" rtl="0">
              <a:spcBef>
                <a:spcPts val="0"/>
              </a:spcBef>
              <a:buSzPct val="100000"/>
              <a:defRPr sz="1600"/>
            </a:lvl8pPr>
            <a:lvl9pPr lvl="8" rtl="0">
              <a:spcBef>
                <a:spcPts val="0"/>
              </a:spcBef>
              <a:buSzPct val="100000"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86512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1E3F2-DD7A-4026-8AF9-076A9846DF33}" type="datetimeFigureOut">
              <a:rPr lang="en-GB" smtClean="0"/>
              <a:t>27/04/2020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5A1C6-D68F-4ECC-B6B5-D94DEB5E6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409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1E3F2-DD7A-4026-8AF9-076A9846DF33}" type="datetimeFigureOut">
              <a:rPr lang="en-GB" smtClean="0"/>
              <a:t>27/04/2020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5A1C6-D68F-4ECC-B6B5-D94DEB5E6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4929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1E3F2-DD7A-4026-8AF9-076A9846DF33}" type="datetimeFigureOut">
              <a:rPr lang="en-GB" smtClean="0"/>
              <a:t>27/04/2020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5A1C6-D68F-4ECC-B6B5-D94DEB5E6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6900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1E3F2-DD7A-4026-8AF9-076A9846DF33}" type="datetimeFigureOut">
              <a:rPr lang="en-GB" smtClean="0"/>
              <a:t>27/04/2020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5A1C6-D68F-4ECC-B6B5-D94DEB5E6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8050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1E3F2-DD7A-4026-8AF9-076A9846DF33}" type="datetimeFigureOut">
              <a:rPr lang="en-GB" smtClean="0"/>
              <a:t>27/04/2020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5A1C6-D68F-4ECC-B6B5-D94DEB5E6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3917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1E3F2-DD7A-4026-8AF9-076A9846DF33}" type="datetimeFigureOut">
              <a:rPr lang="en-GB" smtClean="0"/>
              <a:t>27/04/2020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5A1C6-D68F-4ECC-B6B5-D94DEB5E6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7076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1E3F2-DD7A-4026-8AF9-076A9846DF33}" type="datetimeFigureOut">
              <a:rPr lang="en-GB" smtClean="0"/>
              <a:t>27/04/2020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5A1C6-D68F-4ECC-B6B5-D94DEB5E6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475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1E3F2-DD7A-4026-8AF9-076A9846DF33}" type="datetimeFigureOut">
              <a:rPr lang="en-GB" smtClean="0"/>
              <a:t>27/04/2020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5A1C6-D68F-4ECC-B6B5-D94DEB5E6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2126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alphaModFix amt="20000"/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01E3F2-DD7A-4026-8AF9-076A9846DF33}" type="datetimeFigureOut">
              <a:rPr lang="en-GB" smtClean="0"/>
              <a:t>27/04/2020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85A1C6-D68F-4ECC-B6B5-D94DEB5E6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783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0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1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2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3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4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5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6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8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9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0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1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2.png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3.pn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4.pn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5.png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wolseyacademy.com/" TargetMode="Externa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image" Target="../media/image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png"/><Relationship Id="rId4" Type="http://schemas.openxmlformats.org/officeDocument/2006/relationships/image" Target="../media/image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png"/><Relationship Id="rId4" Type="http://schemas.openxmlformats.org/officeDocument/2006/relationships/image" Target="../media/image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png"/><Relationship Id="rId4" Type="http://schemas.openxmlformats.org/officeDocument/2006/relationships/image" Target="../media/image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png"/><Relationship Id="rId4" Type="http://schemas.openxmlformats.org/officeDocument/2006/relationships/image" Target="../media/image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png"/><Relationship Id="rId4" Type="http://schemas.openxmlformats.org/officeDocument/2006/relationships/image" Target="../media/image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0.png"/><Relationship Id="rId4" Type="http://schemas.openxmlformats.org/officeDocument/2006/relationships/image" Target="../media/image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1.png"/><Relationship Id="rId4" Type="http://schemas.openxmlformats.org/officeDocument/2006/relationships/image" Target="../media/image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2.png"/><Relationship Id="rId4" Type="http://schemas.openxmlformats.org/officeDocument/2006/relationships/image" Target="../media/image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3.png"/><Relationship Id="rId4" Type="http://schemas.openxmlformats.org/officeDocument/2006/relationships/image" Target="../media/image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4.png"/><Relationship Id="rId4" Type="http://schemas.openxmlformats.org/officeDocument/2006/relationships/image" Target="../media/image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5.png"/><Relationship Id="rId4" Type="http://schemas.openxmlformats.org/officeDocument/2006/relationships/image" Target="../media/image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6.png"/><Relationship Id="rId4" Type="http://schemas.openxmlformats.org/officeDocument/2006/relationships/image" Target="../media/image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8.png"/><Relationship Id="rId4" Type="http://schemas.openxmlformats.org/officeDocument/2006/relationships/image" Target="../media/image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9.png"/><Relationship Id="rId4" Type="http://schemas.openxmlformats.org/officeDocument/2006/relationships/image" Target="../media/image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0.png"/><Relationship Id="rId4" Type="http://schemas.openxmlformats.org/officeDocument/2006/relationships/image" Target="../media/image3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1.png"/><Relationship Id="rId4" Type="http://schemas.openxmlformats.org/officeDocument/2006/relationships/image" Target="../media/image3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2.png"/><Relationship Id="rId4" Type="http://schemas.openxmlformats.org/officeDocument/2006/relationships/image" Target="../media/image3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3.png"/><Relationship Id="rId4" Type="http://schemas.openxmlformats.org/officeDocument/2006/relationships/image" Target="../media/image3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4.png"/><Relationship Id="rId4" Type="http://schemas.openxmlformats.org/officeDocument/2006/relationships/image" Target="../media/image3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5.png"/><Relationship Id="rId4" Type="http://schemas.openxmlformats.org/officeDocument/2006/relationships/image" Target="../media/image3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3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99653" y="2747536"/>
            <a:ext cx="1072207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Quiz: 2018 World Cup Nations</a:t>
            </a:r>
          </a:p>
          <a:p>
            <a:pPr algn="ctr"/>
            <a:r>
              <a:rPr lang="en-US" sz="4000" b="1" dirty="0"/>
              <a:t>Can you name all the countries?</a:t>
            </a:r>
            <a:br>
              <a:rPr lang="en-US" sz="4000" b="1" dirty="0"/>
            </a:br>
            <a:endParaRPr lang="en-US" sz="4000" b="1" dirty="0"/>
          </a:p>
          <a:p>
            <a:pPr algn="ctr"/>
            <a:r>
              <a:rPr lang="en-US" sz="4000" b="1" u="sng" dirty="0"/>
              <a:t>32 + 1 QUESTIONS</a:t>
            </a:r>
          </a:p>
        </p:txBody>
      </p:sp>
      <p:pic>
        <p:nvPicPr>
          <p:cNvPr id="1026" name="Picture 2" descr="http://img.fifa.com/images/tournaments/17/logo/2018_workaroun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2020" y="55956"/>
            <a:ext cx="2691580" cy="2691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65639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10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Question 9: Which team flag is this?</a:t>
            </a:r>
          </a:p>
        </p:txBody>
      </p:sp>
      <p:pic>
        <p:nvPicPr>
          <p:cNvPr id="10" name="Picture 9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8153" y="3118669"/>
            <a:ext cx="3308247" cy="2205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0748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11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Question 10: Which team flag is this?</a:t>
            </a:r>
          </a:p>
        </p:txBody>
      </p:sp>
      <p:pic>
        <p:nvPicPr>
          <p:cNvPr id="10" name="Picture 9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252" y="2956436"/>
            <a:ext cx="2800657" cy="1867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8958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12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Question 11: Which team flag is this?</a:t>
            </a:r>
          </a:p>
        </p:txBody>
      </p:sp>
      <p:pic>
        <p:nvPicPr>
          <p:cNvPr id="11" name="Picture 10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757" y="3059675"/>
            <a:ext cx="2976410" cy="1984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1946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13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Question 12: Which team flag is this?</a:t>
            </a:r>
          </a:p>
        </p:txBody>
      </p:sp>
      <p:sp>
        <p:nvSpPr>
          <p:cNvPr id="8" name="Rectangle 7"/>
          <p:cNvSpPr/>
          <p:nvPr/>
        </p:nvSpPr>
        <p:spPr>
          <a:xfrm rot="16200000">
            <a:off x="5086302" y="4421284"/>
            <a:ext cx="1672019" cy="4166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 rot="20564865">
            <a:off x="4876229" y="2475098"/>
            <a:ext cx="992729" cy="2335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 rot="314733">
            <a:off x="5425947" y="2455294"/>
            <a:ext cx="992729" cy="2335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 rot="1143738">
            <a:off x="6063381" y="2535844"/>
            <a:ext cx="992729" cy="2335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844" y="3102961"/>
            <a:ext cx="2954286" cy="196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243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14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Question 13: Which team flag is this?</a:t>
            </a:r>
          </a:p>
        </p:txBody>
      </p:sp>
      <p:sp>
        <p:nvSpPr>
          <p:cNvPr id="8" name="Rectangle 7"/>
          <p:cNvSpPr/>
          <p:nvPr/>
        </p:nvSpPr>
        <p:spPr>
          <a:xfrm rot="16200000">
            <a:off x="5086302" y="4421284"/>
            <a:ext cx="1672019" cy="4166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 rot="20564865">
            <a:off x="4876229" y="2475098"/>
            <a:ext cx="992729" cy="2335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 rot="314733">
            <a:off x="5425947" y="2455294"/>
            <a:ext cx="992729" cy="2335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 rot="1143738">
            <a:off x="6063381" y="2535844"/>
            <a:ext cx="992729" cy="2335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 rot="17312088">
            <a:off x="4095972" y="3493489"/>
            <a:ext cx="992729" cy="2335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18854539">
            <a:off x="4481284" y="2963029"/>
            <a:ext cx="992729" cy="2335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6511" y="3107502"/>
            <a:ext cx="3254952" cy="216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4255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15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Question 14: Which team flag is this?</a:t>
            </a:r>
          </a:p>
        </p:txBody>
      </p:sp>
      <p:sp>
        <p:nvSpPr>
          <p:cNvPr id="8" name="Rectangle 7"/>
          <p:cNvSpPr/>
          <p:nvPr/>
        </p:nvSpPr>
        <p:spPr>
          <a:xfrm rot="16200000">
            <a:off x="5086302" y="4421284"/>
            <a:ext cx="1672019" cy="4166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392" y="2906158"/>
            <a:ext cx="3839190" cy="2559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7655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16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Question 15: Which team flag is this?</a:t>
            </a:r>
          </a:p>
        </p:txBody>
      </p:sp>
      <p:pic>
        <p:nvPicPr>
          <p:cNvPr id="6" name="Picture 5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516" y="3059676"/>
            <a:ext cx="2874399" cy="1916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5586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17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Question 16: Which team flag is this?</a:t>
            </a:r>
          </a:p>
        </p:txBody>
      </p:sp>
      <p:pic>
        <p:nvPicPr>
          <p:cNvPr id="15" name="Picture 14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5306" y="2956436"/>
            <a:ext cx="3463106" cy="2308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3023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18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Question 17: Which team flag is this?</a:t>
            </a:r>
          </a:p>
        </p:txBody>
      </p:sp>
      <p:pic>
        <p:nvPicPr>
          <p:cNvPr id="15" name="Picture 14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3009" y="3089172"/>
            <a:ext cx="2887919" cy="1925279"/>
          </a:xfrm>
          <a:prstGeom prst="rect">
            <a:avLst/>
          </a:prstGeom>
          <a:ln w="63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306802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19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Question 18: Which team flag is this?</a:t>
            </a:r>
          </a:p>
        </p:txBody>
      </p:sp>
      <p:pic>
        <p:nvPicPr>
          <p:cNvPr id="14" name="Picture 13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674" y="3089172"/>
            <a:ext cx="3131267" cy="2087511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944451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2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Font typeface="Georgia"/>
              <a:buNone/>
            </a:pPr>
            <a:r>
              <a:rPr lang="en" sz="4800" dirty="0"/>
              <a:t>Question 1: Which team flag is this?</a:t>
            </a:r>
          </a:p>
        </p:txBody>
      </p:sp>
      <p:pic>
        <p:nvPicPr>
          <p:cNvPr id="8" name="Picture 7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9111" y="2581752"/>
            <a:ext cx="4743586" cy="3162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3200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20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Question 19: Which team flag is this?</a:t>
            </a:r>
          </a:p>
        </p:txBody>
      </p:sp>
      <p:pic>
        <p:nvPicPr>
          <p:cNvPr id="18" name="Picture 17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8913" y="3044928"/>
            <a:ext cx="3672738" cy="2448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0796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21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0" y="394854"/>
            <a:ext cx="11409044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Question 20: Which team flag is this?</a:t>
            </a:r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007" y="2963456"/>
            <a:ext cx="4171030" cy="2780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1772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22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0" y="394854"/>
            <a:ext cx="11409044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Question 21: Which team flag is this?</a:t>
            </a:r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2223" y="3133417"/>
            <a:ext cx="2666693" cy="1777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9977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23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0" y="394854"/>
            <a:ext cx="11409044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Question 22: Which team flag is this?</a:t>
            </a:r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3338" y="3103920"/>
            <a:ext cx="2644571" cy="1763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9256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24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0" y="394854"/>
            <a:ext cx="11409044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Question 23: Which team flag is this?</a:t>
            </a:r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3119" y="3118670"/>
            <a:ext cx="2600325" cy="173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3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25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0" y="394854"/>
            <a:ext cx="11409044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Question 24: Which team flag is this?</a:t>
            </a:r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854" y="3118669"/>
            <a:ext cx="2423345" cy="161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3067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26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0" y="394854"/>
            <a:ext cx="11409044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Question 25: Which team flag is this?</a:t>
            </a:r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974" y="2912192"/>
            <a:ext cx="2653173" cy="1768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0564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27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0" y="394854"/>
            <a:ext cx="11409044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Question 26: Which team flag is this?</a:t>
            </a:r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0887" y="2897443"/>
            <a:ext cx="3264003" cy="2176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1770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28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0" y="394854"/>
            <a:ext cx="11409044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Question 27: Which team flag is this?</a:t>
            </a:r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8152" y="2882694"/>
            <a:ext cx="3352493" cy="223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5871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29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0" y="394854"/>
            <a:ext cx="11409044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Question 28: Which team flag is this?</a:t>
            </a:r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3866" y="2926941"/>
            <a:ext cx="3861312" cy="2574208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71244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3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Question 2: Which team flag is this?</a:t>
            </a:r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6091" y="2676218"/>
            <a:ext cx="4262284" cy="2841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0888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30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0" y="394854"/>
            <a:ext cx="11409044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Question 29: Which team flag is this?</a:t>
            </a:r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6310" y="2764707"/>
            <a:ext cx="3700309" cy="2466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484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31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0" y="394854"/>
            <a:ext cx="11409044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Question 30: Which team flag is this?</a:t>
            </a:r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517" y="3000681"/>
            <a:ext cx="2579431" cy="1719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8684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32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0" y="394854"/>
            <a:ext cx="11409044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Question 31: Which team flag is this?</a:t>
            </a:r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6862" y="2808953"/>
            <a:ext cx="2954286" cy="196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3804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33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0" y="394854"/>
            <a:ext cx="11409044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Question 32: Which team flag is this?</a:t>
            </a:r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984" y="2956437"/>
            <a:ext cx="2710938" cy="1807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1393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34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623454" y="0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Font typeface="Georgia"/>
              <a:buNone/>
            </a:pPr>
            <a:r>
              <a:rPr lang="en" sz="4800" dirty="0"/>
              <a:t>BONUS QUESITON: LITERACY</a:t>
            </a:r>
          </a:p>
          <a:p>
            <a:pPr>
              <a:buFont typeface="Georgia"/>
              <a:buNone/>
            </a:pPr>
            <a:r>
              <a:rPr lang="en-US" sz="4800" dirty="0"/>
              <a:t>What</a:t>
            </a:r>
            <a:r>
              <a:rPr lang="en" sz="4800" dirty="0"/>
              <a:t> does this word mean?</a:t>
            </a:r>
          </a:p>
        </p:txBody>
      </p:sp>
      <p:sp>
        <p:nvSpPr>
          <p:cNvPr id="7" name="Rectangle 6"/>
          <p:cNvSpPr/>
          <p:nvPr/>
        </p:nvSpPr>
        <p:spPr>
          <a:xfrm rot="20564865">
            <a:off x="4876229" y="2475098"/>
            <a:ext cx="992729" cy="2335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 rot="17312088">
            <a:off x="4095972" y="3493489"/>
            <a:ext cx="992729" cy="2335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sp>
        <p:nvSpPr>
          <p:cNvPr id="9" name="Shape 143"/>
          <p:cNvSpPr txBox="1">
            <a:spLocks/>
          </p:cNvSpPr>
          <p:nvPr/>
        </p:nvSpPr>
        <p:spPr>
          <a:xfrm>
            <a:off x="436418" y="3236181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Font typeface="Georgia"/>
              <a:buNone/>
            </a:pPr>
            <a:r>
              <a:rPr lang="en-US" sz="9600" dirty="0"/>
              <a:t>Hubris</a:t>
            </a:r>
            <a:endParaRPr lang="en" sz="9600" dirty="0"/>
          </a:p>
        </p:txBody>
      </p:sp>
    </p:spTree>
    <p:extLst>
      <p:ext uri="{BB962C8B-B14F-4D97-AF65-F5344CB8AC3E}">
        <p14:creationId xmlns:p14="http://schemas.microsoft.com/office/powerpoint/2010/main" val="25507524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43"/>
          <p:cNvSpPr txBox="1">
            <a:spLocks/>
          </p:cNvSpPr>
          <p:nvPr/>
        </p:nvSpPr>
        <p:spPr>
          <a:xfrm>
            <a:off x="719091" y="8670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Font typeface="Georgia"/>
              <a:buNone/>
            </a:pPr>
            <a:r>
              <a:rPr lang="en-US" sz="8000" dirty="0"/>
              <a:t>Swap answer sheets.</a:t>
            </a:r>
          </a:p>
          <a:p>
            <a:pPr>
              <a:buFont typeface="Georgia"/>
              <a:buNone/>
            </a:pPr>
            <a:endParaRPr lang="en-US" sz="8000" dirty="0"/>
          </a:p>
          <a:p>
            <a:pPr>
              <a:buFont typeface="Georgia"/>
              <a:buNone/>
            </a:pPr>
            <a:r>
              <a:rPr lang="en-US" sz="8000" dirty="0"/>
              <a:t>The Answers are about to follow.</a:t>
            </a:r>
            <a:endParaRPr lang="en" sz="8000" dirty="0"/>
          </a:p>
        </p:txBody>
      </p:sp>
      <p:pic>
        <p:nvPicPr>
          <p:cNvPr id="4" name="Picture 3">
            <a:hlinkClick r:id="rId2"/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6753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36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Font typeface="Georgia"/>
              <a:buNone/>
            </a:pPr>
            <a:r>
              <a:rPr lang="en" sz="4800" dirty="0"/>
              <a:t>Answer 1: Denmark</a:t>
            </a:r>
          </a:p>
        </p:txBody>
      </p:sp>
      <p:pic>
        <p:nvPicPr>
          <p:cNvPr id="8" name="Picture 7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9111" y="2581752"/>
            <a:ext cx="4743586" cy="3162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01711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37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Answer 2: Brazil</a:t>
            </a:r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6091" y="2676218"/>
            <a:ext cx="4262284" cy="2841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66037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38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Answer 3: Egypt</a:t>
            </a:r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894" y="2941688"/>
            <a:ext cx="3044312" cy="2029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9121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39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Answer 4: Panama</a:t>
            </a:r>
          </a:p>
        </p:txBody>
      </p:sp>
      <p:pic>
        <p:nvPicPr>
          <p:cNvPr id="11" name="Picture 10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7537" y="2788264"/>
            <a:ext cx="3317159" cy="2211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1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4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Question 3: Which team flag is this?</a:t>
            </a:r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894" y="2941688"/>
            <a:ext cx="3044312" cy="2029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51384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40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Answer 5: Switzerland</a:t>
            </a:r>
          </a:p>
        </p:txBody>
      </p:sp>
      <p:pic>
        <p:nvPicPr>
          <p:cNvPr id="7" name="Picture 6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7536" y="3148165"/>
            <a:ext cx="2682671" cy="1788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54689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41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Answer 6: England</a:t>
            </a:r>
          </a:p>
        </p:txBody>
      </p:sp>
      <p:pic>
        <p:nvPicPr>
          <p:cNvPr id="8" name="Picture 7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7316" y="3251405"/>
            <a:ext cx="3095625" cy="206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10691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42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Answer 7: Costa Rica</a:t>
            </a:r>
          </a:p>
        </p:txBody>
      </p:sp>
      <p:pic>
        <p:nvPicPr>
          <p:cNvPr id="10" name="Picture 9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990" y="3295649"/>
            <a:ext cx="2666693" cy="1777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47384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43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Answer 8: Australia</a:t>
            </a:r>
          </a:p>
        </p:txBody>
      </p:sp>
      <p:pic>
        <p:nvPicPr>
          <p:cNvPr id="7" name="Picture 6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64924"/>
            <a:ext cx="1768433" cy="11138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6861" y="3148166"/>
            <a:ext cx="2600325" cy="173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07162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44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Answer 9: Colombia</a:t>
            </a:r>
          </a:p>
        </p:txBody>
      </p:sp>
      <p:pic>
        <p:nvPicPr>
          <p:cNvPr id="10" name="Picture 9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8153" y="3118669"/>
            <a:ext cx="3308247" cy="2205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89766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45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Answer 10: Germany</a:t>
            </a:r>
          </a:p>
        </p:txBody>
      </p:sp>
      <p:pic>
        <p:nvPicPr>
          <p:cNvPr id="10" name="Picture 9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252" y="2956436"/>
            <a:ext cx="2800657" cy="1867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42940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46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Answer 11: Iran</a:t>
            </a:r>
          </a:p>
        </p:txBody>
      </p:sp>
      <p:pic>
        <p:nvPicPr>
          <p:cNvPr id="11" name="Picture 10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757" y="3059675"/>
            <a:ext cx="2976410" cy="1984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55710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47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Answer 12: Argentina</a:t>
            </a:r>
          </a:p>
        </p:txBody>
      </p:sp>
      <p:sp>
        <p:nvSpPr>
          <p:cNvPr id="8" name="Rectangle 7"/>
          <p:cNvSpPr/>
          <p:nvPr/>
        </p:nvSpPr>
        <p:spPr>
          <a:xfrm rot="16200000">
            <a:off x="5086302" y="4421284"/>
            <a:ext cx="1672019" cy="4166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 rot="20564865">
            <a:off x="4876229" y="2475098"/>
            <a:ext cx="992729" cy="2335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 rot="314733">
            <a:off x="5425947" y="2455294"/>
            <a:ext cx="992729" cy="2335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 rot="1143738">
            <a:off x="6063381" y="2535844"/>
            <a:ext cx="992729" cy="2335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844" y="3102961"/>
            <a:ext cx="2954286" cy="196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6604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48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Answer 13: Iceland</a:t>
            </a:r>
          </a:p>
        </p:txBody>
      </p:sp>
      <p:sp>
        <p:nvSpPr>
          <p:cNvPr id="8" name="Rectangle 7"/>
          <p:cNvSpPr/>
          <p:nvPr/>
        </p:nvSpPr>
        <p:spPr>
          <a:xfrm rot="16200000">
            <a:off x="5086302" y="4421284"/>
            <a:ext cx="1672019" cy="4166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 rot="20564865">
            <a:off x="4876229" y="2475098"/>
            <a:ext cx="992729" cy="2335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 rot="314733">
            <a:off x="5425947" y="2455294"/>
            <a:ext cx="992729" cy="2335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 rot="1143738">
            <a:off x="6063381" y="2535844"/>
            <a:ext cx="992729" cy="2335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 rot="17312088">
            <a:off x="4095972" y="3493489"/>
            <a:ext cx="992729" cy="2335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18854539">
            <a:off x="4481284" y="2963029"/>
            <a:ext cx="992729" cy="2335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6511" y="3107502"/>
            <a:ext cx="3254952" cy="216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57194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49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Answer 14: South Korea</a:t>
            </a:r>
          </a:p>
        </p:txBody>
      </p:sp>
      <p:sp>
        <p:nvSpPr>
          <p:cNvPr id="8" name="Rectangle 7"/>
          <p:cNvSpPr/>
          <p:nvPr/>
        </p:nvSpPr>
        <p:spPr>
          <a:xfrm rot="16200000">
            <a:off x="5086302" y="4421284"/>
            <a:ext cx="1672019" cy="4166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392" y="2906158"/>
            <a:ext cx="3839190" cy="2559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709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5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Question 4: Which team flag is this?</a:t>
            </a:r>
          </a:p>
        </p:txBody>
      </p:sp>
      <p:pic>
        <p:nvPicPr>
          <p:cNvPr id="11" name="Picture 10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7537" y="2788264"/>
            <a:ext cx="3317159" cy="2211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91341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50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Answer 15: Nigeria</a:t>
            </a:r>
          </a:p>
        </p:txBody>
      </p:sp>
      <p:pic>
        <p:nvPicPr>
          <p:cNvPr id="6" name="Picture 5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516" y="3059676"/>
            <a:ext cx="2874399" cy="1916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26262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51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Answer 16: Morocco</a:t>
            </a:r>
          </a:p>
        </p:txBody>
      </p:sp>
      <p:pic>
        <p:nvPicPr>
          <p:cNvPr id="15" name="Picture 14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5306" y="2956436"/>
            <a:ext cx="3463106" cy="2308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87821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52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Answer 17: Poland</a:t>
            </a:r>
          </a:p>
        </p:txBody>
      </p:sp>
      <p:pic>
        <p:nvPicPr>
          <p:cNvPr id="15" name="Picture 14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3009" y="3089172"/>
            <a:ext cx="2887919" cy="1925279"/>
          </a:xfrm>
          <a:prstGeom prst="rect">
            <a:avLst/>
          </a:prstGeom>
          <a:ln w="63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7319687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53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Answer 18: Russia</a:t>
            </a:r>
          </a:p>
        </p:txBody>
      </p:sp>
      <p:pic>
        <p:nvPicPr>
          <p:cNvPr id="14" name="Picture 13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674" y="3089172"/>
            <a:ext cx="3131267" cy="2087511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2096580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54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Answer 19: Peru</a:t>
            </a:r>
          </a:p>
        </p:txBody>
      </p:sp>
      <p:pic>
        <p:nvPicPr>
          <p:cNvPr id="18" name="Picture 17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8913" y="3044928"/>
            <a:ext cx="3672738" cy="2448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60668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55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0" y="394854"/>
            <a:ext cx="11409044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Answer 20: France</a:t>
            </a:r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007" y="2963456"/>
            <a:ext cx="4171030" cy="2780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5415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56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0" y="394854"/>
            <a:ext cx="11409044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Answer 21: Croatia</a:t>
            </a:r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2223" y="3133417"/>
            <a:ext cx="2666693" cy="1777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88474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57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0" y="394854"/>
            <a:ext cx="11409044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Answer 22: Saudia Arabia</a:t>
            </a:r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3338" y="3103920"/>
            <a:ext cx="2644571" cy="1763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8113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58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0" y="394854"/>
            <a:ext cx="11409044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Answer 23: Serbia</a:t>
            </a:r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3119" y="3118670"/>
            <a:ext cx="2600325" cy="173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70556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59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0" y="394854"/>
            <a:ext cx="11409044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Answer 24: Senegal</a:t>
            </a:r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854" y="3118669"/>
            <a:ext cx="2423345" cy="161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108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6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Question 5: Which team flag is this?</a:t>
            </a:r>
          </a:p>
        </p:txBody>
      </p:sp>
      <p:pic>
        <p:nvPicPr>
          <p:cNvPr id="7" name="Picture 6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7536" y="3148165"/>
            <a:ext cx="2682671" cy="1788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32836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60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0" y="394854"/>
            <a:ext cx="11409044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Answer 25: Tunisia</a:t>
            </a:r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974" y="2912192"/>
            <a:ext cx="2653173" cy="1768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91274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61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0" y="394854"/>
            <a:ext cx="11409044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Answer 26: Uruguay</a:t>
            </a:r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0887" y="2897443"/>
            <a:ext cx="3264003" cy="2176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13819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62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0" y="394854"/>
            <a:ext cx="11409044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Answer 27: </a:t>
            </a:r>
            <a:r>
              <a:rPr lang="en-GB" sz="4800" dirty="0"/>
              <a:t>Belgium</a:t>
            </a:r>
            <a:endParaRPr lang="en" sz="4800" dirty="0"/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8152" y="2882694"/>
            <a:ext cx="3352493" cy="223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76164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63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0" y="394854"/>
            <a:ext cx="11409044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Answer 28: Japan</a:t>
            </a:r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3866" y="2926941"/>
            <a:ext cx="3861312" cy="2574208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8812093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64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0" y="394854"/>
            <a:ext cx="11409044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Answer 29: Mexico</a:t>
            </a:r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6310" y="2764707"/>
            <a:ext cx="3700309" cy="2466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40113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65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0" y="394854"/>
            <a:ext cx="11409044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Answer 30:Portgual</a:t>
            </a:r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517" y="3000681"/>
            <a:ext cx="2579431" cy="1719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47346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66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0" y="394854"/>
            <a:ext cx="11409044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Answer 31: Spain</a:t>
            </a:r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6862" y="2808953"/>
            <a:ext cx="2954286" cy="196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10978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67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0" y="394854"/>
            <a:ext cx="11409044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Answer 32: Sweden</a:t>
            </a:r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984" y="2956437"/>
            <a:ext cx="2710938" cy="1807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49028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68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623454" y="0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Font typeface="Georgia"/>
              <a:buNone/>
            </a:pPr>
            <a:r>
              <a:rPr lang="en" sz="4800" dirty="0"/>
              <a:t>BONUS QUESITON: LITERACY</a:t>
            </a:r>
          </a:p>
          <a:p>
            <a:pPr>
              <a:buFont typeface="Georgia"/>
              <a:buNone/>
            </a:pPr>
            <a:r>
              <a:rPr lang="en-US" sz="4800" dirty="0"/>
              <a:t>What</a:t>
            </a:r>
            <a:r>
              <a:rPr lang="en" sz="4800" dirty="0"/>
              <a:t> does this word mean?</a:t>
            </a:r>
          </a:p>
        </p:txBody>
      </p:sp>
      <p:sp>
        <p:nvSpPr>
          <p:cNvPr id="7" name="Rectangle 6"/>
          <p:cNvSpPr/>
          <p:nvPr/>
        </p:nvSpPr>
        <p:spPr>
          <a:xfrm rot="20564865">
            <a:off x="4876229" y="2475098"/>
            <a:ext cx="992729" cy="2335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 rot="17312088">
            <a:off x="4095972" y="3493489"/>
            <a:ext cx="992729" cy="2335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sp>
        <p:nvSpPr>
          <p:cNvPr id="9" name="Shape 143"/>
          <p:cNvSpPr txBox="1">
            <a:spLocks/>
          </p:cNvSpPr>
          <p:nvPr/>
        </p:nvSpPr>
        <p:spPr>
          <a:xfrm>
            <a:off x="436418" y="3236181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Font typeface="Georgia"/>
              <a:buNone/>
            </a:pPr>
            <a:r>
              <a:rPr lang="en-US" sz="9600" dirty="0"/>
              <a:t>Hubris:</a:t>
            </a:r>
          </a:p>
          <a:p>
            <a:pPr>
              <a:buNone/>
            </a:pPr>
            <a:r>
              <a:rPr lang="en-US" i="0" dirty="0"/>
              <a:t>overbearing pride or presumption</a:t>
            </a:r>
            <a:endParaRPr lang="en" sz="9600" dirty="0"/>
          </a:p>
        </p:txBody>
      </p:sp>
    </p:spTree>
    <p:extLst>
      <p:ext uri="{BB962C8B-B14F-4D97-AF65-F5344CB8AC3E}">
        <p14:creationId xmlns:p14="http://schemas.microsoft.com/office/powerpoint/2010/main" val="125345188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43"/>
          <p:cNvSpPr txBox="1">
            <a:spLocks/>
          </p:cNvSpPr>
          <p:nvPr/>
        </p:nvSpPr>
        <p:spPr>
          <a:xfrm>
            <a:off x="581891" y="187036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Font typeface="Georgia"/>
              <a:buNone/>
            </a:pPr>
            <a:r>
              <a:rPr lang="en-US" sz="4000" dirty="0"/>
              <a:t>ADD UP YOUR SCORES AND GET READY FOR THE EXTENSION TASKS</a:t>
            </a:r>
            <a:endParaRPr lang="en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40"/>
          <a:stretch/>
        </p:blipFill>
        <p:spPr>
          <a:xfrm>
            <a:off x="3671367" y="2064327"/>
            <a:ext cx="4793673" cy="4087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236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7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Question 6: Which team flag is this?</a:t>
            </a:r>
          </a:p>
        </p:txBody>
      </p:sp>
      <p:pic>
        <p:nvPicPr>
          <p:cNvPr id="8" name="Picture 7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7316" y="3251405"/>
            <a:ext cx="3095625" cy="206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39209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xfrm>
            <a:off x="312600" y="207818"/>
            <a:ext cx="2728400" cy="586751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/>
          <a:p>
            <a:r>
              <a:rPr lang="en" sz="3600" dirty="0"/>
              <a:t>Pick one thing from today’s quiz.</a:t>
            </a:r>
            <a:br>
              <a:rPr lang="en" sz="3600" dirty="0"/>
            </a:br>
            <a:r>
              <a:rPr lang="en" sz="3600" dirty="0"/>
              <a:t/>
            </a:r>
            <a:br>
              <a:rPr lang="en" sz="3600" dirty="0"/>
            </a:br>
            <a:r>
              <a:rPr lang="en" sz="3600" dirty="0"/>
              <a:t>Why is it important?</a:t>
            </a:r>
            <a:br>
              <a:rPr lang="en" sz="3600" dirty="0"/>
            </a:br>
            <a:r>
              <a:rPr lang="en" sz="3600" dirty="0"/>
              <a:t/>
            </a:r>
            <a:br>
              <a:rPr lang="en" sz="3600" dirty="0"/>
            </a:br>
            <a:r>
              <a:rPr lang="en" sz="3600" dirty="0"/>
              <a:t>Write a PEE paragraph explaining why.</a:t>
            </a:r>
          </a:p>
        </p:txBody>
      </p:sp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3731347" y="360025"/>
            <a:ext cx="7461600" cy="1427211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/>
          <a:p>
            <a:pPr>
              <a:buNone/>
            </a:pPr>
            <a:r>
              <a:rPr lang="en" sz="3200" dirty="0"/>
              <a:t>Can we come up with some sentence starters as </a:t>
            </a:r>
            <a:r>
              <a:rPr lang="en-US" dirty="0"/>
              <a:t>travel completely around something </a:t>
            </a:r>
            <a:r>
              <a:rPr lang="en" sz="3200" dirty="0"/>
              <a:t>a class?</a:t>
            </a:r>
          </a:p>
        </p:txBody>
      </p:sp>
      <p:sp>
        <p:nvSpPr>
          <p:cNvPr id="151" name="Shape 151"/>
          <p:cNvSpPr txBox="1">
            <a:spLocks noGrp="1"/>
          </p:cNvSpPr>
          <p:nvPr>
            <p:ph type="sldNum" idx="12"/>
          </p:nvPr>
        </p:nvSpPr>
        <p:spPr>
          <a:xfrm>
            <a:off x="8829033" y="6184109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70</a:t>
            </a:fld>
            <a:endParaRPr lang="en"/>
          </a:p>
        </p:txBody>
      </p:sp>
      <p:sp>
        <p:nvSpPr>
          <p:cNvPr id="152" name="Shape 152"/>
          <p:cNvSpPr/>
          <p:nvPr/>
        </p:nvSpPr>
        <p:spPr>
          <a:xfrm>
            <a:off x="6614633" y="2283442"/>
            <a:ext cx="2214400" cy="2214400"/>
          </a:xfrm>
          <a:prstGeom prst="ellipse">
            <a:avLst/>
          </a:prstGeom>
          <a:solidFill>
            <a:srgbClr val="F67031"/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algn="ctr"/>
            <a:r>
              <a:rPr lang="en" sz="1600" b="1" dirty="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EVIDENCE</a:t>
            </a:r>
          </a:p>
        </p:txBody>
      </p:sp>
      <p:sp>
        <p:nvSpPr>
          <p:cNvPr id="153" name="Shape 153"/>
          <p:cNvSpPr/>
          <p:nvPr/>
        </p:nvSpPr>
        <p:spPr>
          <a:xfrm>
            <a:off x="9100617" y="2283442"/>
            <a:ext cx="2214400" cy="2214400"/>
          </a:xfrm>
          <a:prstGeom prst="ellipse">
            <a:avLst/>
          </a:prstGeom>
          <a:solidFill>
            <a:srgbClr val="ED0036"/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algn="ctr"/>
            <a:r>
              <a:rPr lang="en" sz="1600" b="1" dirty="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EXPLAIN</a:t>
            </a:r>
          </a:p>
        </p:txBody>
      </p:sp>
      <p:sp>
        <p:nvSpPr>
          <p:cNvPr id="154" name="Shape 154"/>
          <p:cNvSpPr/>
          <p:nvPr/>
        </p:nvSpPr>
        <p:spPr>
          <a:xfrm>
            <a:off x="4128651" y="2283442"/>
            <a:ext cx="2214400" cy="2214400"/>
          </a:xfrm>
          <a:prstGeom prst="ellipse">
            <a:avLst/>
          </a:prstGeom>
          <a:solidFill>
            <a:srgbClr val="FFA400"/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algn="ctr"/>
            <a:r>
              <a:rPr lang="en" sz="1600" b="1" dirty="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POINT</a:t>
            </a:r>
          </a:p>
        </p:txBody>
      </p:sp>
      <p:cxnSp>
        <p:nvCxnSpPr>
          <p:cNvPr id="155" name="Shape 155"/>
          <p:cNvCxnSpPr/>
          <p:nvPr/>
        </p:nvCxnSpPr>
        <p:spPr>
          <a:xfrm>
            <a:off x="5870485" y="3403375"/>
            <a:ext cx="1213200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oval" w="med" len="med"/>
            <a:tailEnd type="triangle" w="med" len="med"/>
          </a:ln>
        </p:spPr>
      </p:cxnSp>
      <p:cxnSp>
        <p:nvCxnSpPr>
          <p:cNvPr id="156" name="Shape 156"/>
          <p:cNvCxnSpPr/>
          <p:nvPr/>
        </p:nvCxnSpPr>
        <p:spPr>
          <a:xfrm>
            <a:off x="8296586" y="3403375"/>
            <a:ext cx="1213199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oval" w="med" len="med"/>
            <a:tailEnd type="triangle" w="med" len="med"/>
          </a:ln>
        </p:spPr>
      </p:cxnSp>
      <p:sp>
        <p:nvSpPr>
          <p:cNvPr id="10" name="Shape 363"/>
          <p:cNvSpPr/>
          <p:nvPr/>
        </p:nvSpPr>
        <p:spPr>
          <a:xfrm rot="10800000">
            <a:off x="4546678" y="6086941"/>
            <a:ext cx="7035756" cy="547232"/>
          </a:xfrm>
          <a:prstGeom prst="chevron">
            <a:avLst>
              <a:gd name="adj" fmla="val 29853"/>
            </a:avLst>
          </a:prstGeom>
          <a:solidFill>
            <a:srgbClr val="FFFF00"/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algn="ctr"/>
            <a:r>
              <a:rPr lang="en" sz="1200" dirty="0">
                <a:latin typeface="Nunito Sans"/>
                <a:ea typeface="Nunito Sans"/>
                <a:cs typeface="Nunito Sans"/>
                <a:sym typeface="Nunito Sans"/>
              </a:rPr>
              <a:t>Num/Lit Settler</a:t>
            </a:r>
          </a:p>
        </p:txBody>
      </p:sp>
      <p:sp>
        <p:nvSpPr>
          <p:cNvPr id="11" name="Shape 363"/>
          <p:cNvSpPr/>
          <p:nvPr/>
        </p:nvSpPr>
        <p:spPr>
          <a:xfrm>
            <a:off x="1028800" y="6086943"/>
            <a:ext cx="10187157" cy="547232"/>
          </a:xfrm>
          <a:prstGeom prst="chevron">
            <a:avLst>
              <a:gd name="adj" fmla="val 29853"/>
            </a:avLst>
          </a:prstGeom>
          <a:solidFill>
            <a:srgbClr val="FFFF00"/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algn="ctr"/>
            <a:r>
              <a:rPr lang="en-US" sz="1600" b="1" u="sng" dirty="0">
                <a:latin typeface="Nunito Sans"/>
                <a:ea typeface="Nunito Sans"/>
                <a:cs typeface="Nunito Sans"/>
                <a:sym typeface="Nunito Sans"/>
              </a:rPr>
              <a:t>Extra Credit: Write another PEE paragraph explaining why one of them is not important.</a:t>
            </a:r>
            <a:endParaRPr lang="en" sz="1600" dirty="0"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12" name="Shape 150"/>
          <p:cNvSpPr txBox="1">
            <a:spLocks/>
          </p:cNvSpPr>
          <p:nvPr/>
        </p:nvSpPr>
        <p:spPr>
          <a:xfrm>
            <a:off x="4128651" y="4860318"/>
            <a:ext cx="7461600" cy="1427211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lvl="1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sz="3200" b="1" i="1" dirty="0"/>
              <a:t>Challenge: Can you use today’s bonus word in your answer?</a:t>
            </a:r>
            <a:endParaRPr lang="en" sz="3200" b="1" i="1" dirty="0"/>
          </a:p>
        </p:txBody>
      </p:sp>
    </p:spTree>
    <p:extLst>
      <p:ext uri="{BB962C8B-B14F-4D97-AF65-F5344CB8AC3E}">
        <p14:creationId xmlns:p14="http://schemas.microsoft.com/office/powerpoint/2010/main" val="127886800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title"/>
          </p:nvPr>
        </p:nvSpPr>
        <p:spPr>
          <a:xfrm>
            <a:off x="681900" y="446491"/>
            <a:ext cx="4689600" cy="1298000"/>
          </a:xfrm>
          <a:prstGeom prst="rect">
            <a:avLst/>
          </a:prstGeom>
        </p:spPr>
        <p:txBody>
          <a:bodyPr vert="horz" lIns="121900" tIns="121900" rIns="121900" bIns="121900" rtlCol="0" anchor="b" anchorCtr="0">
            <a:noAutofit/>
          </a:bodyPr>
          <a:lstStyle/>
          <a:p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Wolsey Academy’s Learning Worlds</a:t>
            </a:r>
            <a:endParaRPr lang="en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1900" y="1744491"/>
            <a:ext cx="4689600" cy="3943600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/>
          <a:p>
            <a:pPr>
              <a:buNone/>
            </a:pPr>
            <a:r>
              <a:rPr lang="en" sz="1400" dirty="0"/>
              <a:t>Our Learning Worlds make for engaging homework and class tasks. </a:t>
            </a:r>
            <a:r>
              <a:rPr lang="en-US" sz="1400" dirty="0"/>
              <a:t>Pupils take on the role of a protagonist and relive key historical or fictional events.</a:t>
            </a:r>
          </a:p>
          <a:p>
            <a:pPr>
              <a:buNone/>
            </a:pPr>
            <a:endParaRPr lang="en-US" sz="1400" dirty="0"/>
          </a:p>
          <a:p>
            <a:pPr>
              <a:buNone/>
            </a:pPr>
            <a:r>
              <a:rPr lang="en-US" sz="1400" dirty="0"/>
              <a:t>From 1066 to the modern day. From Shakespeare to Orwell. </a:t>
            </a:r>
          </a:p>
          <a:p>
            <a:pPr>
              <a:buNone/>
            </a:pPr>
            <a:endParaRPr lang="en-US" sz="1400" dirty="0"/>
          </a:p>
          <a:p>
            <a:pPr>
              <a:buNone/>
            </a:pPr>
            <a:r>
              <a:rPr lang="en-US" sz="1400" dirty="0"/>
              <a:t>We're making Learning Worlds to cover them all - and plenty more besides.</a:t>
            </a:r>
          </a:p>
          <a:p>
            <a:pPr>
              <a:buNone/>
            </a:pPr>
            <a:endParaRPr lang="en" sz="1400" dirty="0"/>
          </a:p>
          <a:p>
            <a:pPr>
              <a:buNone/>
            </a:pPr>
            <a:endParaRPr lang="en" sz="1400" dirty="0"/>
          </a:p>
          <a:p>
            <a:pPr>
              <a:buNone/>
            </a:pPr>
            <a:r>
              <a:rPr lang="en" sz="1400" dirty="0"/>
              <a:t>Told in a format pupils love they complete the tasks at home and come to class equipped with a completed taskbook – ready to delve deeper into the historical analysis.</a:t>
            </a:r>
          </a:p>
          <a:p>
            <a:pPr>
              <a:buNone/>
            </a:pPr>
            <a:endParaRPr sz="1400" dirty="0"/>
          </a:p>
          <a:p>
            <a:pPr>
              <a:buNone/>
            </a:pPr>
            <a:r>
              <a:rPr lang="en" sz="1400" dirty="0"/>
              <a:t>Contact us at:</a:t>
            </a:r>
          </a:p>
          <a:p>
            <a:pPr>
              <a:buNone/>
            </a:pPr>
            <a:endParaRPr lang="en" sz="1400" dirty="0"/>
          </a:p>
          <a:p>
            <a:pPr marL="609585" indent="-304792">
              <a:spcAft>
                <a:spcPts val="1333"/>
              </a:spcAft>
            </a:pPr>
            <a:r>
              <a:rPr lang="en" sz="1400" dirty="0">
                <a:hlinkClick r:id="rId3"/>
              </a:rPr>
              <a:t>www.wolseyacademy.com</a:t>
            </a:r>
            <a:endParaRPr lang="en" sz="1400" dirty="0"/>
          </a:p>
          <a:p>
            <a:pPr marL="609585" indent="-304792">
              <a:spcAft>
                <a:spcPts val="1333"/>
              </a:spcAft>
            </a:pPr>
            <a:r>
              <a:rPr lang="en" sz="1400" dirty="0"/>
              <a:t>thomas@wolseyacademy.com</a:t>
            </a:r>
          </a:p>
          <a:p>
            <a:pPr marL="609585" indent="-304792">
              <a:spcAft>
                <a:spcPts val="1333"/>
              </a:spcAft>
            </a:pPr>
            <a:r>
              <a:rPr lang="en" sz="1400" dirty="0"/>
              <a:t>@wolseyacademy</a:t>
            </a:r>
          </a:p>
        </p:txBody>
      </p:sp>
    </p:spTree>
    <p:extLst>
      <p:ext uri="{BB962C8B-B14F-4D97-AF65-F5344CB8AC3E}">
        <p14:creationId xmlns:p14="http://schemas.microsoft.com/office/powerpoint/2010/main" val="32885462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8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Question 7: Which team flag is this?</a:t>
            </a:r>
          </a:p>
        </p:txBody>
      </p:sp>
      <p:pic>
        <p:nvPicPr>
          <p:cNvPr id="10" name="Picture 9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990" y="3295649"/>
            <a:ext cx="2666693" cy="1777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3089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9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Question 8: Which team flag is this?</a:t>
            </a:r>
          </a:p>
        </p:txBody>
      </p:sp>
      <p:pic>
        <p:nvPicPr>
          <p:cNvPr id="7" name="Picture 6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64924"/>
            <a:ext cx="1768433" cy="11138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6861" y="3148166"/>
            <a:ext cx="2600325" cy="173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4728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2608</TotalTime>
  <Words>706</Words>
  <Application>Microsoft Office PowerPoint</Application>
  <PresentationFormat>Widescreen</PresentationFormat>
  <Paragraphs>170</Paragraphs>
  <Slides>71</Slides>
  <Notes>69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71</vt:i4>
      </vt:variant>
    </vt:vector>
  </HeadingPairs>
  <TitlesOfParts>
    <vt:vector size="77" baseType="lpstr">
      <vt:lpstr>Arial</vt:lpstr>
      <vt:lpstr>Calibri</vt:lpstr>
      <vt:lpstr>Calibri Light</vt:lpstr>
      <vt:lpstr>Georgia</vt:lpstr>
      <vt:lpstr>Nunito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Pick one thing from today’s quiz.  Why is it important?  Write a PEE paragraph explaining why.</vt:lpstr>
      <vt:lpstr>Wolsey Academy’s Learning Worlds</vt:lpstr>
    </vt:vector>
  </TitlesOfParts>
  <Company>The Gilberd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American West Mock</dc:title>
  <dc:creator>Paul Grange</dc:creator>
  <cp:lastModifiedBy>Russell Pitts</cp:lastModifiedBy>
  <cp:revision>197</cp:revision>
  <cp:lastPrinted>2018-03-19T07:11:07Z</cp:lastPrinted>
  <dcterms:created xsi:type="dcterms:W3CDTF">2017-05-18T09:28:01Z</dcterms:created>
  <dcterms:modified xsi:type="dcterms:W3CDTF">2020-04-27T10:39:38Z</dcterms:modified>
</cp:coreProperties>
</file>