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68" r:id="rId3"/>
    <p:sldId id="269" r:id="rId4"/>
    <p:sldId id="271" r:id="rId5"/>
    <p:sldId id="272" r:id="rId6"/>
    <p:sldId id="273" r:id="rId7"/>
    <p:sldId id="270" r:id="rId8"/>
    <p:sldId id="274" r:id="rId9"/>
    <p:sldId id="275" r:id="rId10"/>
    <p:sldId id="284" r:id="rId11"/>
    <p:sldId id="267" r:id="rId12"/>
    <p:sldId id="278" r:id="rId13"/>
    <p:sldId id="279" r:id="rId14"/>
    <p:sldId id="280" r:id="rId15"/>
    <p:sldId id="281" r:id="rId16"/>
    <p:sldId id="282" r:id="rId17"/>
    <p:sldId id="283" r:id="rId18"/>
    <p:sldId id="285" r:id="rId19"/>
    <p:sldId id="288" r:id="rId20"/>
    <p:sldId id="290" r:id="rId21"/>
    <p:sldId id="289" r:id="rId22"/>
    <p:sldId id="287" r:id="rId23"/>
    <p:sldId id="277" r:id="rId24"/>
    <p:sldId id="286" r:id="rId25"/>
    <p:sldId id="27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84" d="100"/>
          <a:sy n="84" d="100"/>
        </p:scale>
        <p:origin x="-1334" y="2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3AF0E3-8867-41BD-ACE9-E665F2CEE785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B566C-1E61-4203-8AD5-78CCCAB9F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08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9756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them time to see if they can note the</a:t>
            </a:r>
            <a:r>
              <a:rPr lang="en-US" baseline="0" dirty="0" smtClean="0"/>
              <a:t> French for each of the pictures.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10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to</a:t>
            </a:r>
            <a:r>
              <a:rPr lang="en-US" baseline="0" dirty="0" smtClean="0"/>
              <a:t> get them to learn and name the activities: start with the listening and move on to the speaking. Use mimes to help them.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041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Say which one is missing – French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511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050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355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534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885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058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092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159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écouter</a:t>
            </a:r>
            <a:r>
              <a:rPr lang="en-GB" dirty="0" smtClean="0"/>
              <a:t> – use mimes to demonstrate the meaning.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0964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them time to see if they can note the</a:t>
            </a:r>
            <a:r>
              <a:rPr lang="en-US" baseline="0" dirty="0" smtClean="0"/>
              <a:t> French for each of the pictures.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314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them time to see if they can note the</a:t>
            </a:r>
            <a:r>
              <a:rPr lang="en-US" baseline="0" dirty="0" smtClean="0"/>
              <a:t> French for each of the pictures.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556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Check their work against the answers.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1853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 in pairs and then share ideas. Then write in exercise books what we</a:t>
            </a:r>
            <a:r>
              <a:rPr lang="en-US" baseline="0" dirty="0" smtClean="0"/>
              <a:t> have found out about verbs in French.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6876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Memory retrieval – test</a:t>
            </a:r>
            <a:r>
              <a:rPr lang="en-US" baseline="0" dirty="0" smtClean="0"/>
              <a:t> each other: pairs and </a:t>
            </a:r>
            <a:r>
              <a:rPr lang="en-US" baseline="0" smtClean="0"/>
              <a:t>whole class.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427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839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manger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648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regarder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833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jouer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171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quitter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117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arriver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659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danser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166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travailler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B566C-1E61-4203-8AD5-78CCCAB9F46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13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83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952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33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00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24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93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92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726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0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15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760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D1CFE-1918-4B11-A7F6-53E9BEE79E54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4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10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10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10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 err="1" smtClean="0">
                <a:latin typeface="Comic Sans MS" panose="030F0702030302020204" pitchFamily="66" charset="0"/>
              </a:rPr>
              <a:t>lundi</a:t>
            </a:r>
            <a:r>
              <a:rPr lang="en-GB" sz="3600" b="1" u="sng" dirty="0" smtClean="0">
                <a:latin typeface="Comic Sans MS" panose="030F0702030302020204" pitchFamily="66" charset="0"/>
              </a:rPr>
              <a:t>, </a:t>
            </a:r>
            <a:r>
              <a:rPr lang="en-GB" sz="3600" b="1" u="sng" dirty="0" err="1" smtClean="0">
                <a:latin typeface="Comic Sans MS" panose="030F0702030302020204" pitchFamily="66" charset="0"/>
              </a:rPr>
              <a:t>vingt</a:t>
            </a:r>
            <a:r>
              <a:rPr lang="en-GB" sz="3600" b="1" u="sng" dirty="0">
                <a:latin typeface="Comic Sans MS" panose="030F0702030302020204" pitchFamily="66" charset="0"/>
              </a:rPr>
              <a:t> </a:t>
            </a:r>
            <a:r>
              <a:rPr lang="en-GB" sz="3600" b="1" u="sng" dirty="0" err="1" smtClean="0">
                <a:latin typeface="Comic Sans MS" panose="030F0702030302020204" pitchFamily="66" charset="0"/>
              </a:rPr>
              <a:t>avril</a:t>
            </a:r>
            <a:endParaRPr lang="en-GB" sz="3600" b="1" u="sng" dirty="0">
              <a:latin typeface="Comic Sans MS" panose="030F0702030302020204" pitchFamily="66" charset="0"/>
            </a:endParaRPr>
          </a:p>
          <a:p>
            <a:endParaRPr lang="en-GB" sz="3600" b="1" u="sng" dirty="0">
              <a:latin typeface="Comic Sans MS" panose="030F0702030302020204" pitchFamily="66" charset="0"/>
            </a:endParaRPr>
          </a:p>
          <a:p>
            <a:r>
              <a:rPr lang="en-GB" sz="3600" b="1" u="sng" dirty="0" err="1">
                <a:latin typeface="Comic Sans MS" panose="030F0702030302020204" pitchFamily="66" charset="0"/>
              </a:rPr>
              <a:t>L’Objectif</a:t>
            </a:r>
            <a:r>
              <a:rPr lang="en-GB" sz="3600" b="1" u="sng" dirty="0">
                <a:latin typeface="Comic Sans MS" panose="030F0702030302020204" pitchFamily="66" charset="0"/>
              </a:rPr>
              <a:t>:</a:t>
            </a:r>
            <a:endParaRPr lang="en-GB" sz="3600" b="1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 err="1">
                <a:latin typeface="Comic Sans MS" panose="030F0702030302020204" pitchFamily="66" charset="0"/>
              </a:rPr>
              <a:t>nommer</a:t>
            </a:r>
            <a:r>
              <a:rPr lang="en-GB" sz="3600" b="1" dirty="0">
                <a:latin typeface="Comic Sans MS" panose="030F0702030302020204" pitchFamily="66" charset="0"/>
              </a:rPr>
              <a:t> les </a:t>
            </a:r>
            <a:r>
              <a:rPr lang="en-GB" sz="3600" b="1" dirty="0" err="1">
                <a:latin typeface="Comic Sans MS" panose="030F0702030302020204" pitchFamily="66" charset="0"/>
              </a:rPr>
              <a:t>activités</a:t>
            </a:r>
            <a:r>
              <a:rPr lang="en-GB" sz="3600" b="1" dirty="0">
                <a:latin typeface="Comic Sans MS" panose="030F0702030302020204" pitchFamily="66" charset="0"/>
              </a:rPr>
              <a:t> (les </a:t>
            </a:r>
            <a:r>
              <a:rPr lang="en-GB" sz="3600" b="1" dirty="0" err="1">
                <a:latin typeface="Comic Sans MS" panose="030F0702030302020204" pitchFamily="66" charset="0"/>
              </a:rPr>
              <a:t>verbes</a:t>
            </a:r>
            <a:r>
              <a:rPr lang="en-GB" sz="3600" b="1" dirty="0">
                <a:latin typeface="Comic Sans MS" panose="030F0702030302020204" pitchFamily="66" charset="0"/>
              </a:rPr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latin typeface="Comic Sans MS" panose="030F0702030302020204" pitchFamily="66" charset="0"/>
              </a:rPr>
              <a:t>analyser les </a:t>
            </a:r>
            <a:r>
              <a:rPr lang="en-GB" sz="3600" b="1" dirty="0" err="1">
                <a:latin typeface="Comic Sans MS" panose="030F0702030302020204" pitchFamily="66" charset="0"/>
              </a:rPr>
              <a:t>verbes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3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83320"/>
            <a:ext cx="1078235" cy="14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http://ts3.mm.bing.net/th?&amp;id=HN.607997821135619287&amp;w=300&amp;h=300&amp;c=0&amp;pid=1.9&amp;rs=0&amp;p=0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077" y="969851"/>
            <a:ext cx="1683991" cy="1307021"/>
          </a:xfrm>
          <a:prstGeom prst="rect">
            <a:avLst/>
          </a:prstGeom>
          <a:noFill/>
          <a:extLst/>
        </p:spPr>
      </p:pic>
      <p:sp>
        <p:nvSpPr>
          <p:cNvPr id="6" name="TextBox 5"/>
          <p:cNvSpPr txBox="1"/>
          <p:nvPr/>
        </p:nvSpPr>
        <p:spPr>
          <a:xfrm>
            <a:off x="467544" y="33265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1.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29668" y="3155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2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12082" y="3155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3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5544" y="3155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4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4398" y="32139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5.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27784" y="325693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6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12082" y="32139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7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48264" y="32139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8.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1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17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984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162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856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577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46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74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681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38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18345" y="404664"/>
            <a:ext cx="5994015" cy="5688632"/>
            <a:chOff x="684654" y="404664"/>
            <a:chExt cx="1837506" cy="1944216"/>
          </a:xfrm>
        </p:grpSpPr>
        <p:pic>
          <p:nvPicPr>
            <p:cNvPr id="3" name="Picture 2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4" name="Picture 3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</p:spTree>
    <p:extLst>
      <p:ext uri="{BB962C8B-B14F-4D97-AF65-F5344CB8AC3E}">
        <p14:creationId xmlns:p14="http://schemas.microsoft.com/office/powerpoint/2010/main" val="147908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83320"/>
            <a:ext cx="1078235" cy="14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http://ts3.mm.bing.net/th?&amp;id=HN.607997821135619287&amp;w=300&amp;h=300&amp;c=0&amp;pid=1.9&amp;rs=0&amp;p=0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077" y="969851"/>
            <a:ext cx="1683991" cy="1307021"/>
          </a:xfrm>
          <a:prstGeom prst="rect">
            <a:avLst/>
          </a:prstGeom>
          <a:noFill/>
          <a:extLst/>
        </p:spPr>
      </p:pic>
      <p:sp>
        <p:nvSpPr>
          <p:cNvPr id="6" name="TextBox 5"/>
          <p:cNvSpPr txBox="1"/>
          <p:nvPr/>
        </p:nvSpPr>
        <p:spPr>
          <a:xfrm>
            <a:off x="467544" y="33265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1.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29668" y="3155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2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12082" y="3155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3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5544" y="3155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4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4398" y="32139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5.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27784" y="325693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6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12082" y="32139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7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48264" y="32139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8.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16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83320"/>
            <a:ext cx="1078235" cy="14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50422" y="55340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travaill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422" y="602674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8000"/>
                </a:solidFill>
                <a:latin typeface="Comic Sans MS" panose="030F0702030302020204" pitchFamily="66" charset="0"/>
              </a:rPr>
              <a:t>mang</a:t>
            </a:r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99792" y="55340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8000"/>
                </a:solidFill>
                <a:latin typeface="Comic Sans MS" panose="030F0702030302020204" pitchFamily="66" charset="0"/>
              </a:rPr>
              <a:t>quitt</a:t>
            </a:r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99792" y="602346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regard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88024" y="55340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écout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88024" y="602346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jou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5544" y="546946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arriv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55544" y="602346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dans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Picture 19" descr="http://ts3.mm.bing.net/th?&amp;id=HN.607997821135619287&amp;w=300&amp;h=300&amp;c=0&amp;pid=1.9&amp;rs=0&amp;p=0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077" y="969851"/>
            <a:ext cx="1683991" cy="1307021"/>
          </a:xfrm>
          <a:prstGeom prst="rect">
            <a:avLst/>
          </a:prstGeom>
          <a:noFill/>
          <a:extLst/>
        </p:spPr>
      </p:pic>
      <p:sp>
        <p:nvSpPr>
          <p:cNvPr id="6" name="TextBox 5"/>
          <p:cNvSpPr txBox="1"/>
          <p:nvPr/>
        </p:nvSpPr>
        <p:spPr>
          <a:xfrm>
            <a:off x="467544" y="33265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1.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29668" y="3155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2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12082" y="3155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3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5544" y="31558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4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4398" y="32139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5.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27784" y="325693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6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12082" y="32139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mic Sans MS" panose="030F0702030302020204" pitchFamily="66" charset="0"/>
              </a:rPr>
              <a:t>7</a:t>
            </a:r>
            <a:r>
              <a:rPr lang="en-US" b="1" dirty="0" smtClean="0">
                <a:latin typeface="Comic Sans MS" panose="030F0702030302020204" pitchFamily="66" charset="0"/>
              </a:rPr>
              <a:t>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48264" y="32139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8.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958687" y="4887329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travaill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83768" y="2344153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8000"/>
                </a:solidFill>
                <a:latin typeface="Comic Sans MS" panose="030F0702030302020204" pitchFamily="66" charset="0"/>
              </a:rPr>
              <a:t>mang</a:t>
            </a:r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8989" y="4912375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8000"/>
                </a:solidFill>
                <a:latin typeface="Comic Sans MS" panose="030F0702030302020204" pitchFamily="66" charset="0"/>
              </a:rPr>
              <a:t>quitt</a:t>
            </a:r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9964" y="227687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regard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8114" y="234888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écout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5544" y="227687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jou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83768" y="507758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arriv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49964" y="4912837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dans</a:t>
            </a:r>
            <a:r>
              <a:rPr lang="en-GB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Picture 19" descr="http://ts3.mm.bing.net/th?&amp;id=HN.607997821135619287&amp;w=300&amp;h=300&amp;c=0&amp;pid=1.9&amp;rs=0&amp;p=0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077" y="969851"/>
            <a:ext cx="1683991" cy="130702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13804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2068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Comic Sans MS" panose="030F0702030302020204" pitchFamily="66" charset="0"/>
              </a:rPr>
              <a:t>What do you notice about each of the verbs?</a:t>
            </a:r>
            <a:endParaRPr lang="fr-FR" sz="4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2132856"/>
            <a:ext cx="29523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écout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>
                <a:solidFill>
                  <a:srgbClr val="00CC00"/>
                </a:solidFill>
                <a:latin typeface="Comic Sans MS" panose="030F0702030302020204" pitchFamily="66" charset="0"/>
              </a:rPr>
              <a:t>mang</a:t>
            </a:r>
            <a:r>
              <a:rPr lang="en-GB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regard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jou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2132856"/>
            <a:ext cx="29523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CC00"/>
                </a:solidFill>
                <a:latin typeface="Comic Sans MS" panose="030F0702030302020204" pitchFamily="66" charset="0"/>
              </a:rPr>
              <a:t>quitt</a:t>
            </a:r>
            <a:r>
              <a:rPr lang="en-GB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arriv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dans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r>
              <a:rPr lang="en-GB" sz="4800" b="1" dirty="0" err="1">
                <a:solidFill>
                  <a:srgbClr val="00CC00"/>
                </a:solidFill>
                <a:latin typeface="Comic Sans MS" panose="030F0702030302020204" pitchFamily="66" charset="0"/>
              </a:rPr>
              <a:t>travaill</a:t>
            </a:r>
            <a:r>
              <a:rPr lang="en-GB" sz="4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fr-FR" sz="4800" b="1" dirty="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69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404664"/>
            <a:ext cx="1837506" cy="1944216"/>
            <a:chOff x="684654" y="404664"/>
            <a:chExt cx="1837506" cy="1944216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54" y="692696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2013327" y="404664"/>
              <a:ext cx="508833" cy="908060"/>
            </a:xfrm>
            <a:prstGeom prst="rect">
              <a:avLst/>
            </a:prstGeom>
            <a:noFill/>
            <a:extLst/>
          </p:spPr>
        </p:pic>
      </p:grpSp>
      <p:pic>
        <p:nvPicPr>
          <p:cNvPr id="5" name="Picture 4" descr="http://ts2.mm.bing.net/th?&amp;id=HN.608021568009405453&amp;w=300&amp;h=300&amp;c=0&amp;pid=1.9&amp;rs=0&amp;p=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2627784" y="805047"/>
            <a:ext cx="1656184" cy="1471825"/>
          </a:xfrm>
          <a:prstGeom prst="rect">
            <a:avLst/>
          </a:prstGeom>
          <a:noFill/>
          <a:extLst/>
        </p:spPr>
      </p:pic>
      <p:pic>
        <p:nvPicPr>
          <p:cNvPr id="6" name="Picture 5" descr="http://ts3.mm.bing.net/th?&amp;id=HN.607997821135619287&amp;w=300&amp;h=300&amp;c=0&amp;pid=1.9&amp;rs=0&amp;p=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69850"/>
            <a:ext cx="1683991" cy="1307021"/>
          </a:xfrm>
          <a:prstGeom prst="rect">
            <a:avLst/>
          </a:prstGeom>
          <a:noFill/>
          <a:extLst/>
        </p:spPr>
      </p:pic>
      <p:pic>
        <p:nvPicPr>
          <p:cNvPr id="7" name="Picture 6" descr="http://ts3.mm.bing.net/th?&amp;id=HN.607991554782070504&amp;w=300&amp;h=300&amp;c=0&amp;pid=1.9&amp;rs=0&amp;p=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9849"/>
            <a:ext cx="1656184" cy="1307021"/>
          </a:xfrm>
          <a:prstGeom prst="rect">
            <a:avLst/>
          </a:prstGeom>
          <a:noFill/>
          <a:extLst/>
        </p:spPr>
      </p:pic>
      <p:pic>
        <p:nvPicPr>
          <p:cNvPr id="9" name="Picture 8" descr="http://parentsavvy.com/uploads/Image/teens/iStock_000001618385XSmall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1785357" cy="12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://i.dailymail.co.uk/i/pix/2009/11/10/article-1226502-07269F51000005DC-193_233x423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92" y="3461660"/>
            <a:ext cx="1220367" cy="161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static.guim.co.uk/sys-images/Guardian/Pix/pictures/2012/5/31/1338455624351/women-dancing-on-stage-008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1" y="3653720"/>
            <a:ext cx="1801664" cy="125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sawtry-jun.cambs.sch.uk/_files/users/3/images/553295690854FD33AFDAC9ACB75F8B6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668917"/>
            <a:ext cx="1677031" cy="1188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126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283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ts2.mm.bing.net/th?&amp;id=HN.608021568009405453&amp;w=300&amp;h=300&amp;c=0&amp;pid=1.9&amp;rs=0&amp;p=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727393" y="400050"/>
            <a:ext cx="7689215" cy="605790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47908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ts3.mm.bing.net/th?&amp;id=HN.607997821135619287&amp;w=300&amp;h=300&amp;c=0&amp;pid=1.9&amp;rs=0&amp;p=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742950"/>
            <a:ext cx="8264525" cy="537210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29766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ts3.mm.bing.net/th?&amp;id=HN.607991554782070504&amp;w=300&amp;h=300&amp;c=0&amp;pid=1.9&amp;rs=0&amp;p=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656590"/>
            <a:ext cx="8115300" cy="554482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81790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parentsavvy.com/uploads/Image/teens/iStock_000001618385XSmal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8" y="457200"/>
            <a:ext cx="8978265" cy="594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294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i.dailymail.co.uk/i/pix/2009/11/10/article-1226502-07269F51000005DC-193_233x42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332656"/>
            <a:ext cx="4176463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75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tatic.guim.co.uk/sys-images/Guardian/Pix/pictures/2012/5/31/1338455624351/women-dancing-on-stage-00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40960" cy="55598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483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sawtry-jun.cambs.sch.uk/_files/users/3/images/553295690854FD33AFDAC9ACB75F8B6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62280"/>
            <a:ext cx="7924800" cy="5933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778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267</Words>
  <Application>Microsoft Office PowerPoint</Application>
  <PresentationFormat>On-screen Show (4:3)</PresentationFormat>
  <Paragraphs>95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Quelle est ton opinion?</dc:title>
  <dc:creator>S Cooper</dc:creator>
  <cp:lastModifiedBy>Headteacher</cp:lastModifiedBy>
  <cp:revision>25</cp:revision>
  <cp:lastPrinted>2020-04-04T11:32:13Z</cp:lastPrinted>
  <dcterms:created xsi:type="dcterms:W3CDTF">2014-05-19T03:41:58Z</dcterms:created>
  <dcterms:modified xsi:type="dcterms:W3CDTF">2020-04-22T15:46:08Z</dcterms:modified>
</cp:coreProperties>
</file>