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9" r:id="rId2"/>
    <p:sldId id="277" r:id="rId3"/>
    <p:sldId id="272" r:id="rId4"/>
    <p:sldId id="278" r:id="rId5"/>
    <p:sldId id="270" r:id="rId6"/>
    <p:sldId id="273" r:id="rId7"/>
    <p:sldId id="257" r:id="rId8"/>
    <p:sldId id="279" r:id="rId9"/>
    <p:sldId id="281" r:id="rId10"/>
    <p:sldId id="267" r:id="rId11"/>
    <p:sldId id="283" r:id="rId12"/>
    <p:sldId id="261" r:id="rId13"/>
    <p:sldId id="285" r:id="rId14"/>
    <p:sldId id="287" r:id="rId15"/>
    <p:sldId id="289" r:id="rId16"/>
    <p:sldId id="290" r:id="rId17"/>
    <p:sldId id="291" r:id="rId18"/>
    <p:sldId id="258" r:id="rId19"/>
    <p:sldId id="271" r:id="rId20"/>
    <p:sldId id="292" r:id="rId21"/>
    <p:sldId id="2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A1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97" autoAdjust="0"/>
    <p:restoredTop sz="69675" autoAdjust="0"/>
  </p:normalViewPr>
  <p:slideViewPr>
    <p:cSldViewPr snapToGrid="0" snapToObjects="1">
      <p:cViewPr varScale="1">
        <p:scale>
          <a:sx n="61" d="100"/>
          <a:sy n="61" d="100"/>
        </p:scale>
        <p:origin x="165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55E7DA-783A-4D25-9901-A1413FE3362C}" type="datetimeFigureOut">
              <a:rPr lang="en-GB" smtClean="0"/>
              <a:t>21/04/2020</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CCAEAB-45B7-496C-A65F-5B60E08667EA}" type="slidenum">
              <a:rPr lang="en-GB" smtClean="0"/>
              <a:t>‹#›</a:t>
            </a:fld>
            <a:endParaRPr lang="en-GB"/>
          </a:p>
        </p:txBody>
      </p:sp>
    </p:spTree>
    <p:extLst>
      <p:ext uri="{BB962C8B-B14F-4D97-AF65-F5344CB8AC3E}">
        <p14:creationId xmlns:p14="http://schemas.microsoft.com/office/powerpoint/2010/main" val="399170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thinkuknow.co.uk/Support-Tools/Home-Activity-Worksheet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promotional banners and images provided in this pack may </a:t>
            </a:r>
            <a:r>
              <a:rPr lang="en-GB" sz="1200" b="1" kern="1200" dirty="0" smtClean="0">
                <a:solidFill>
                  <a:schemeClr val="tx1"/>
                </a:solidFill>
                <a:effectLst/>
                <a:latin typeface="+mn-lt"/>
                <a:ea typeface="+mn-ea"/>
                <a:cs typeface="+mn-cs"/>
              </a:rPr>
              <a:t>only </a:t>
            </a:r>
            <a:r>
              <a:rPr lang="en-GB" sz="1200" kern="1200" dirty="0" smtClean="0">
                <a:solidFill>
                  <a:schemeClr val="tx1"/>
                </a:solidFill>
                <a:effectLst/>
                <a:latin typeface="+mn-lt"/>
                <a:ea typeface="+mn-ea"/>
                <a:cs typeface="+mn-cs"/>
              </a:rPr>
              <a:t>be used to promote NCA-CEOP’s #</a:t>
            </a:r>
            <a:r>
              <a:rPr lang="en-GB" sz="1200" kern="1200" dirty="0" err="1" smtClean="0">
                <a:solidFill>
                  <a:schemeClr val="tx1"/>
                </a:solidFill>
                <a:effectLst/>
                <a:latin typeface="+mn-lt"/>
                <a:ea typeface="+mn-ea"/>
                <a:cs typeface="+mn-cs"/>
              </a:rPr>
              <a:t>OnlineSafetyAtHome</a:t>
            </a:r>
            <a:r>
              <a:rPr lang="en-GB" sz="1200" kern="1200" dirty="0" smtClean="0">
                <a:solidFill>
                  <a:schemeClr val="tx1"/>
                </a:solidFill>
                <a:effectLst/>
                <a:latin typeface="+mn-lt"/>
                <a:ea typeface="+mn-ea"/>
                <a:cs typeface="+mn-cs"/>
              </a:rPr>
              <a:t> campaign and resources, and </a:t>
            </a:r>
            <a:r>
              <a:rPr lang="en-GB" sz="1200" b="1" kern="1200" dirty="0" smtClean="0">
                <a:solidFill>
                  <a:schemeClr val="tx1"/>
                </a:solidFill>
                <a:effectLst/>
                <a:latin typeface="+mn-lt"/>
                <a:ea typeface="+mn-ea"/>
                <a:cs typeface="+mn-cs"/>
              </a:rPr>
              <a:t>must</a:t>
            </a:r>
            <a:r>
              <a:rPr lang="en-GB" sz="1200" kern="1200" dirty="0" smtClean="0">
                <a:solidFill>
                  <a:schemeClr val="tx1"/>
                </a:solidFill>
                <a:effectLst/>
                <a:latin typeface="+mn-lt"/>
                <a:ea typeface="+mn-ea"/>
                <a:cs typeface="+mn-cs"/>
              </a:rPr>
              <a:t> be accompanied by a link or hyperlink to </a:t>
            </a:r>
            <a:r>
              <a:rPr lang="en-GB" sz="1200" u="sng" kern="1200" dirty="0" smtClean="0">
                <a:solidFill>
                  <a:schemeClr val="tx1"/>
                </a:solidFill>
                <a:effectLst/>
                <a:latin typeface="+mn-lt"/>
                <a:ea typeface="+mn-ea"/>
                <a:cs typeface="+mn-cs"/>
                <a:hlinkClick r:id="rId3"/>
              </a:rPr>
              <a:t>www.thinkuknow.co.uk/Support-Tools/Home-Activity-Worksheets/</a:t>
            </a:r>
            <a:r>
              <a:rPr lang="en-GB" sz="1200" kern="1200" dirty="0" smtClean="0">
                <a:solidFill>
                  <a:schemeClr val="tx1"/>
                </a:solidFill>
                <a:effectLst/>
                <a:latin typeface="+mn-lt"/>
                <a:ea typeface="+mn-ea"/>
                <a:cs typeface="+mn-cs"/>
              </a:rPr>
              <a:t>, in one or more of the following:</a:t>
            </a:r>
          </a:p>
          <a:p>
            <a:pPr lvl="0"/>
            <a:r>
              <a:rPr lang="en-GB" sz="1200" kern="1200" dirty="0" smtClean="0">
                <a:solidFill>
                  <a:schemeClr val="tx1"/>
                </a:solidFill>
                <a:effectLst/>
                <a:latin typeface="+mn-lt"/>
                <a:ea typeface="+mn-ea"/>
                <a:cs typeface="+mn-cs"/>
              </a:rPr>
              <a:t>social media posts which raise awareness of </a:t>
            </a:r>
            <a:r>
              <a:rPr lang="en-GB" sz="1200" kern="1200" dirty="0" err="1" smtClean="0">
                <a:solidFill>
                  <a:schemeClr val="tx1"/>
                </a:solidFill>
                <a:effectLst/>
                <a:latin typeface="+mn-lt"/>
                <a:ea typeface="+mn-ea"/>
                <a:cs typeface="+mn-cs"/>
              </a:rPr>
              <a:t>Thinkuknow</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OnlineSafetyAtHome</a:t>
            </a:r>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online or print communications with parents/carers and/or professionals regarding </a:t>
            </a:r>
            <a:r>
              <a:rPr lang="en-GB" sz="1200" kern="1200" dirty="0" err="1" smtClean="0">
                <a:solidFill>
                  <a:schemeClr val="tx1"/>
                </a:solidFill>
                <a:effectLst/>
                <a:latin typeface="+mn-lt"/>
                <a:ea typeface="+mn-ea"/>
                <a:cs typeface="+mn-cs"/>
              </a:rPr>
              <a:t>Thinukknow</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OnlineSafetyAtHome</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web content related to </a:t>
            </a:r>
            <a:r>
              <a:rPr lang="en-GB" sz="1200" kern="1200" dirty="0" err="1" smtClean="0">
                <a:solidFill>
                  <a:schemeClr val="tx1"/>
                </a:solidFill>
                <a:effectLst/>
                <a:latin typeface="+mn-lt"/>
                <a:ea typeface="+mn-ea"/>
                <a:cs typeface="+mn-cs"/>
              </a:rPr>
              <a:t>Thinkuknow</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OnlineSafetyAtHome</a:t>
            </a:r>
            <a:r>
              <a:rPr lang="en-GB" sz="1200" kern="1200" dirty="0" smtClean="0">
                <a:solidFill>
                  <a:schemeClr val="tx1"/>
                </a:solidFill>
                <a:effectLst/>
                <a:latin typeface="+mn-lt"/>
                <a:ea typeface="+mn-ea"/>
                <a:cs typeface="+mn-cs"/>
              </a:rPr>
              <a:t> resources</a:t>
            </a:r>
          </a:p>
          <a:p>
            <a:endParaRPr lang="en-GB" dirty="0"/>
          </a:p>
        </p:txBody>
      </p:sp>
      <p:sp>
        <p:nvSpPr>
          <p:cNvPr id="4" name="Slide Number Placeholder 3"/>
          <p:cNvSpPr>
            <a:spLocks noGrp="1"/>
          </p:cNvSpPr>
          <p:nvPr>
            <p:ph type="sldNum" sz="quarter" idx="10"/>
          </p:nvPr>
        </p:nvSpPr>
        <p:spPr/>
        <p:txBody>
          <a:bodyPr/>
          <a:lstStyle/>
          <a:p>
            <a:fld id="{26CCAEAB-45B7-496C-A65F-5B60E08667EA}" type="slidenum">
              <a:rPr lang="en-GB" smtClean="0"/>
              <a:t>17</a:t>
            </a:fld>
            <a:endParaRPr lang="en-GB"/>
          </a:p>
        </p:txBody>
      </p:sp>
    </p:spTree>
    <p:extLst>
      <p:ext uri="{BB962C8B-B14F-4D97-AF65-F5344CB8AC3E}">
        <p14:creationId xmlns:p14="http://schemas.microsoft.com/office/powerpoint/2010/main" val="554273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CCAEAB-45B7-496C-A65F-5B60E08667EA}" type="slidenum">
              <a:rPr lang="en-GB" smtClean="0"/>
              <a:t>18</a:t>
            </a:fld>
            <a:endParaRPr lang="en-GB"/>
          </a:p>
        </p:txBody>
      </p:sp>
    </p:spTree>
    <p:extLst>
      <p:ext uri="{BB962C8B-B14F-4D97-AF65-F5344CB8AC3E}">
        <p14:creationId xmlns:p14="http://schemas.microsoft.com/office/powerpoint/2010/main" val="1797521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CCAEAB-45B7-496C-A65F-5B60E08667EA}" type="slidenum">
              <a:rPr lang="en-GB" smtClean="0"/>
              <a:t>19</a:t>
            </a:fld>
            <a:endParaRPr lang="en-GB"/>
          </a:p>
        </p:txBody>
      </p:sp>
    </p:spTree>
    <p:extLst>
      <p:ext uri="{BB962C8B-B14F-4D97-AF65-F5344CB8AC3E}">
        <p14:creationId xmlns:p14="http://schemas.microsoft.com/office/powerpoint/2010/main" val="2545205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CCAEAB-45B7-496C-A65F-5B60E08667EA}" type="slidenum">
              <a:rPr lang="en-GB" smtClean="0"/>
              <a:t>20</a:t>
            </a:fld>
            <a:endParaRPr lang="en-GB"/>
          </a:p>
        </p:txBody>
      </p:sp>
    </p:spTree>
    <p:extLst>
      <p:ext uri="{BB962C8B-B14F-4D97-AF65-F5344CB8AC3E}">
        <p14:creationId xmlns:p14="http://schemas.microsoft.com/office/powerpoint/2010/main" val="4009823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F34E-20EB-1B47-8D39-18564CAB1E8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32D5CF2-3EBA-E649-9A3A-2B79C7D092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55B056C-195E-5842-8C45-7F99174A6BD0}"/>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CD81CF91-00B5-B644-AD8F-513AFEAF9D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A19F48-8674-574D-BCBF-0CD042A0CD02}"/>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416225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7AE1-6E7C-8E40-B427-AE576B03A88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44289CC-4809-5749-9DB0-EFE40324B93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86D8C4-32FB-A041-8CB8-359B3BB74512}"/>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04CCC2B6-DC7D-944E-B5F9-161650A729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152C4C-88CE-8444-B048-A0AD6D8F1F80}"/>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2616227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B7AB40-AD3B-6145-BC96-82695E98FAA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21D8B96-3DB9-5C48-A19D-0CE1BFC22BF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FC0FEE-7ED0-5E4F-90F3-18793EEF171F}"/>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F05AE3FD-6B44-2545-8799-880E4074D9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45D872-3950-EE47-AA12-C3DDCE3487DC}"/>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419916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6241A-84DC-874D-98E4-AB87867991E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B02496-B438-3742-BF96-2C4AFA5ADF7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B80715F-F429-0249-A4BE-0308EE87EA1C}"/>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92664C1F-83BA-4C4F-B016-AA6444232D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B4AD94-5F36-8D41-AB50-E88161CBD42A}"/>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91124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0738-70DD-F949-A6C2-A0F8B5DCD6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CF0382F-1A31-7347-8DF2-FE7DF4447B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CFDAB62-94E0-1648-BA68-76B60823DE23}"/>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7A61A7D4-8366-9041-A0DE-4A65001F80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CBAFC6-F770-7D41-885E-A7E96AFE6BED}"/>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677813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CE91-4F54-514B-814A-DF1DECE969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839F1F1-CABB-3E47-AD74-84E7C5F3CFD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E22030E-FE7E-5D4B-84A0-A4DB313C87E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C76696C-09A7-2B47-999F-B07DC2E4EA6A}"/>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6" name="Footer Placeholder 5">
            <a:extLst>
              <a:ext uri="{FF2B5EF4-FFF2-40B4-BE49-F238E27FC236}">
                <a16:creationId xmlns:a16="http://schemas.microsoft.com/office/drawing/2014/main" id="{97B55D7A-DAF4-244C-9039-05F26BDBB41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A44B8F5-7A6B-B64A-A76B-996C6F781A2B}"/>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55719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E878E-9338-254A-BCB6-B26BEF5DBFA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FEE67F-9C19-8F44-83D6-7BA0FB389D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A25BA9-941A-D14B-AC14-E70259D3ED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A85F433-4DFD-FA41-9C75-8A908527BA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1E3E90-439D-0B42-8515-3D420B47FD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9E3FDA3-0554-6C4B-A3B1-CC55117F75F1}"/>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8" name="Footer Placeholder 7">
            <a:extLst>
              <a:ext uri="{FF2B5EF4-FFF2-40B4-BE49-F238E27FC236}">
                <a16:creationId xmlns:a16="http://schemas.microsoft.com/office/drawing/2014/main" id="{2EA6BAFD-DDD8-D848-B884-0437E690359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89FA8B8-D242-F848-9D05-131B9934B06C}"/>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215003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2493-9B9C-4545-8514-9718A665FF2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33050C1-F732-334F-87A5-38C59D333D8D}"/>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4" name="Footer Placeholder 3">
            <a:extLst>
              <a:ext uri="{FF2B5EF4-FFF2-40B4-BE49-F238E27FC236}">
                <a16:creationId xmlns:a16="http://schemas.microsoft.com/office/drawing/2014/main" id="{D25D452D-B431-2546-B300-59B6061E059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60DC703-D90B-7346-96C0-D96F89CC2B73}"/>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352034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BEA92-E3F7-1841-806D-67138A345BEC}"/>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3" name="Footer Placeholder 2">
            <a:extLst>
              <a:ext uri="{FF2B5EF4-FFF2-40B4-BE49-F238E27FC236}">
                <a16:creationId xmlns:a16="http://schemas.microsoft.com/office/drawing/2014/main" id="{AF19C092-D14E-9249-B4A7-DDA302A6788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CC74EB5-81FA-8040-B66A-2948AAF1ADBB}"/>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70484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AF88E-45AB-CC42-A1D4-12D032ACC08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7A2A35D-1AA7-914F-97E5-3F9AABD785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6B4F13E-C389-7C4C-8722-01ABB84CE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BF82F5A-6338-4844-A700-43C0F9232A22}"/>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6" name="Footer Placeholder 5">
            <a:extLst>
              <a:ext uri="{FF2B5EF4-FFF2-40B4-BE49-F238E27FC236}">
                <a16:creationId xmlns:a16="http://schemas.microsoft.com/office/drawing/2014/main" id="{E0DF94F1-0EE7-A449-9F95-8C02446CD65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0D2606F-169C-224B-876B-A82130DE24F0}"/>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1204999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0EBFB-EEF2-D543-8AC0-656144F807B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B641388-184A-DD42-8092-466E3103E9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A85FD59-D59D-7C41-866E-B1F1C08735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DF87323-0974-4B48-AAC7-A1D58BBB771D}"/>
              </a:ext>
            </a:extLst>
          </p:cNvPr>
          <p:cNvSpPr>
            <a:spLocks noGrp="1"/>
          </p:cNvSpPr>
          <p:nvPr>
            <p:ph type="dt" sz="half" idx="10"/>
          </p:nvPr>
        </p:nvSpPr>
        <p:spPr/>
        <p:txBody>
          <a:bodyPr/>
          <a:lstStyle/>
          <a:p>
            <a:fld id="{BA32D9BF-9F14-D64B-8043-316CD13BDF45}" type="datetimeFigureOut">
              <a:rPr lang="en-US" smtClean="0"/>
              <a:t>4/21/2020</a:t>
            </a:fld>
            <a:endParaRPr lang="en-US" dirty="0"/>
          </a:p>
        </p:txBody>
      </p:sp>
      <p:sp>
        <p:nvSpPr>
          <p:cNvPr id="6" name="Footer Placeholder 5">
            <a:extLst>
              <a:ext uri="{FF2B5EF4-FFF2-40B4-BE49-F238E27FC236}">
                <a16:creationId xmlns:a16="http://schemas.microsoft.com/office/drawing/2014/main" id="{9374B7C8-D79D-E641-BDCB-6F6197B0E1A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5EED84-AF94-4D4C-9953-3F6CC3396619}"/>
              </a:ext>
            </a:extLst>
          </p:cNvPr>
          <p:cNvSpPr>
            <a:spLocks noGrp="1"/>
          </p:cNvSpPr>
          <p:nvPr>
            <p:ph type="sldNum" sz="quarter" idx="12"/>
          </p:nvPr>
        </p:nvSpPr>
        <p:spPr/>
        <p:txBody>
          <a:bodyPr/>
          <a:lstStyle/>
          <a:p>
            <a:fld id="{CB45021C-AC56-0D4B-8E20-47D525AF24BE}" type="slidenum">
              <a:rPr lang="en-US" smtClean="0"/>
              <a:t>‹#›</a:t>
            </a:fld>
            <a:endParaRPr lang="en-US" dirty="0"/>
          </a:p>
        </p:txBody>
      </p:sp>
    </p:spTree>
    <p:extLst>
      <p:ext uri="{BB962C8B-B14F-4D97-AF65-F5344CB8AC3E}">
        <p14:creationId xmlns:p14="http://schemas.microsoft.com/office/powerpoint/2010/main" val="1741354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9E26CE-DF2D-1049-A8C7-E119FA7ABB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D85C8F-93AE-9F4B-880E-A64C76B1BC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7CB9AF-5F86-664E-A3E4-2EE175166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2D9BF-9F14-D64B-8043-316CD13BDF45}" type="datetimeFigureOut">
              <a:rPr lang="en-US" smtClean="0"/>
              <a:t>4/21/2020</a:t>
            </a:fld>
            <a:endParaRPr lang="en-US" dirty="0"/>
          </a:p>
        </p:txBody>
      </p:sp>
      <p:sp>
        <p:nvSpPr>
          <p:cNvPr id="5" name="Footer Placeholder 4">
            <a:extLst>
              <a:ext uri="{FF2B5EF4-FFF2-40B4-BE49-F238E27FC236}">
                <a16:creationId xmlns:a16="http://schemas.microsoft.com/office/drawing/2014/main" id="{B9D8790B-96AE-0C45-BB42-A0E5593675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A1ABAE7-E23E-8C44-B885-C41E5E50CF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5021C-AC56-0D4B-8E20-47D525AF24BE}" type="slidenum">
              <a:rPr lang="en-US" smtClean="0"/>
              <a:t>‹#›</a:t>
            </a:fld>
            <a:endParaRPr lang="en-US" dirty="0"/>
          </a:p>
        </p:txBody>
      </p:sp>
    </p:spTree>
    <p:extLst>
      <p:ext uri="{BB962C8B-B14F-4D97-AF65-F5344CB8AC3E}">
        <p14:creationId xmlns:p14="http://schemas.microsoft.com/office/powerpoint/2010/main" val="3823443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thinkuknow.co.uk/parents/support-tools/support-your-child-at-home"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www.thinkuknow.co.uk/parents/Support-tools/home-activity-workshee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thinkuknow.co.uk/parents/Support-tools/home-activity-worksheets"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hinkuknow.co.uk/parents/support-tools/support-your-child-at-home"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thinkuknow.co.uk/parents/Support-tools/home-activity-worksheet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thinkuknow.co.uk/parents/Support-tools/home-activity-worksheets"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thinkuknow.co.uk/professionals/click-ceop-button"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www.ceop.police.uk/Safety-Centre/Should-I-make-a-report-to-CEOP-YP/Should-I-make-a-report-to-CEOP-paren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arentinfo.org/"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parentinfo.org/"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parentzone.org.uk/article/quaranteened-helping-teenagers-cope-lockdown" TargetMode="External"/><Relationship Id="rId4" Type="http://schemas.openxmlformats.org/officeDocument/2006/relationships/hyperlink" Target="https://parentinfo.org/article/how-to-look-after-your-family-s-mental-health-when-you-re-stuck-indoor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thinkuknow.co.uk/professionals/ourviews/onlinesafetyathome-resources"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hyperlink" Target="mailto:Ceopeducation@nca.gov.u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thinkuknow.co.uk/parents/Support-tools/home-activity-worksheet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surveymonkey.co.uk/r/FNSSVDR"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www.surveymonkey.co.uk/NS6TZGR"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thinkuknow.co.uk/parents/Support-tools/support-your-child-at-hom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pic>
        <p:nvPicPr>
          <p:cNvPr id="5" name="Picture 4">
            <a:extLst>
              <a:ext uri="{FF2B5EF4-FFF2-40B4-BE49-F238E27FC236}">
                <a16:creationId xmlns:a16="http://schemas.microsoft.com/office/drawing/2014/main" id="{9EC2F53D-1174-1048-BBB5-F2CAEFDE59C7}"/>
              </a:ext>
            </a:extLst>
          </p:cNvPr>
          <p:cNvPicPr/>
          <p:nvPr/>
        </p:nvPicPr>
        <p:blipFill rotWithShape="1">
          <a:blip r:embed="rId2">
            <a:extLst>
              <a:ext uri="{28A0092B-C50C-407E-A947-70E740481C1C}">
                <a14:useLocalDpi xmlns:a14="http://schemas.microsoft.com/office/drawing/2010/main" val="0"/>
              </a:ext>
            </a:extLst>
          </a:blip>
          <a:srcRect t="4297" r="73417" b="49481"/>
          <a:stretch/>
        </p:blipFill>
        <p:spPr bwMode="auto">
          <a:xfrm>
            <a:off x="11807" y="1"/>
            <a:ext cx="2483743" cy="2190750"/>
          </a:xfrm>
          <a:prstGeom prst="rect">
            <a:avLst/>
          </a:prstGeom>
          <a:noFill/>
          <a:ln>
            <a:noFill/>
          </a:ln>
        </p:spPr>
      </p:pic>
      <p:sp>
        <p:nvSpPr>
          <p:cNvPr id="7" name="TextBox 6">
            <a:extLst>
              <a:ext uri="{FF2B5EF4-FFF2-40B4-BE49-F238E27FC236}">
                <a16:creationId xmlns:a16="http://schemas.microsoft.com/office/drawing/2014/main" id="{CF6635D4-D372-6149-87C8-C596A5FE6479}"/>
              </a:ext>
            </a:extLst>
          </p:cNvPr>
          <p:cNvSpPr txBox="1"/>
          <p:nvPr/>
        </p:nvSpPr>
        <p:spPr>
          <a:xfrm>
            <a:off x="670619" y="104612"/>
            <a:ext cx="11521381" cy="1692771"/>
          </a:xfrm>
          <a:prstGeom prst="rect">
            <a:avLst/>
          </a:prstGeom>
          <a:noFill/>
        </p:spPr>
        <p:txBody>
          <a:bodyPr wrap="square" rtlCol="0">
            <a:spAutoFit/>
          </a:bodyPr>
          <a:lstStyle/>
          <a:p>
            <a:pPr algn="r"/>
            <a:r>
              <a:rPr lang="en-US" sz="6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#OnlineSafetyAtHome</a:t>
            </a:r>
          </a:p>
          <a:p>
            <a:pPr algn="r"/>
            <a:r>
              <a:rPr lang="en-US" sz="4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From Thinkuknow</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2560" y="4185581"/>
            <a:ext cx="1323375" cy="267241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8749" y="4060237"/>
            <a:ext cx="983811" cy="279776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2881" y="3989445"/>
            <a:ext cx="1720228" cy="2868555"/>
          </a:xfrm>
          <a:prstGeom prst="rect">
            <a:avLst/>
          </a:prstGeom>
        </p:spPr>
      </p:pic>
      <p:sp>
        <p:nvSpPr>
          <p:cNvPr id="9" name="TextBox 8">
            <a:extLst>
              <a:ext uri="{FF2B5EF4-FFF2-40B4-BE49-F238E27FC236}">
                <a16:creationId xmlns:a16="http://schemas.microsoft.com/office/drawing/2014/main" id="{CF6635D4-D372-6149-87C8-C596A5FE6479}"/>
              </a:ext>
            </a:extLst>
          </p:cNvPr>
          <p:cNvSpPr txBox="1"/>
          <p:nvPr/>
        </p:nvSpPr>
        <p:spPr>
          <a:xfrm>
            <a:off x="413445" y="2625615"/>
            <a:ext cx="9492555" cy="830997"/>
          </a:xfrm>
          <a:prstGeom prst="rect">
            <a:avLst/>
          </a:prstGeom>
          <a:noFill/>
        </p:spPr>
        <p:txBody>
          <a:bodyPr wrap="square" rtlCol="0">
            <a:spAutoFit/>
          </a:bodyPr>
          <a:lstStyle/>
          <a:p>
            <a:r>
              <a:rPr lang="en-US" sz="4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Social media support pack</a:t>
            </a:r>
          </a:p>
        </p:txBody>
      </p:sp>
    </p:spTree>
    <p:extLst>
      <p:ext uri="{BB962C8B-B14F-4D97-AF65-F5344CB8AC3E}">
        <p14:creationId xmlns:p14="http://schemas.microsoft.com/office/powerpoint/2010/main" val="3319796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1524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685800" y="701782"/>
            <a:ext cx="11506200" cy="1261884"/>
          </a:xfrm>
          <a:prstGeom prst="rect">
            <a:avLst/>
          </a:prstGeom>
          <a:noFill/>
        </p:spPr>
        <p:txBody>
          <a:bodyPr wrap="square" rtlCol="0">
            <a:spAutoFit/>
          </a:bodyPr>
          <a:lstStyle/>
          <a:p>
            <a:r>
              <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rPr>
              <a:t>Suggested social media </a:t>
            </a:r>
            <a:r>
              <a:rPr lang="en-US" sz="35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posts for activities </a:t>
            </a:r>
            <a:endPar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r>
              <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Facebook</a:t>
            </a:r>
            <a:endPar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p:cNvSpPr txBox="1"/>
          <p:nvPr/>
        </p:nvSpPr>
        <p:spPr>
          <a:xfrm>
            <a:off x="685800" y="2241352"/>
            <a:ext cx="10683240" cy="5170646"/>
          </a:xfrm>
          <a:prstGeom prst="rect">
            <a:avLst/>
          </a:prstGeom>
          <a:noFill/>
        </p:spPr>
        <p:txBody>
          <a:bodyPr wrap="square" rtlCol="0">
            <a:spAutoFit/>
          </a:bodyPr>
          <a:lstStyle/>
          <a:p>
            <a:r>
              <a:rPr lang="en-GB" dirty="0" smtClean="0"/>
              <a:t>‘Technology </a:t>
            </a:r>
            <a:r>
              <a:rPr lang="en-GB" dirty="0"/>
              <a:t>can provide hours of education and important social opportunities for children whilst schools are closed, i</a:t>
            </a:r>
            <a:r>
              <a:rPr lang="en-GB" dirty="0" smtClean="0"/>
              <a:t>t </a:t>
            </a:r>
            <a:r>
              <a:rPr lang="en-GB" dirty="0"/>
              <a:t>can </a:t>
            </a:r>
            <a:r>
              <a:rPr lang="en-GB" dirty="0" smtClean="0"/>
              <a:t>also present  a number of risks</a:t>
            </a:r>
            <a:r>
              <a:rPr lang="en-GB" dirty="0"/>
              <a:t>. Here are 4 </a:t>
            </a:r>
            <a:r>
              <a:rPr lang="en-GB" dirty="0" smtClean="0"/>
              <a:t>things </a:t>
            </a:r>
            <a:r>
              <a:rPr lang="en-GB" dirty="0"/>
              <a:t>you can do to </a:t>
            </a:r>
            <a:r>
              <a:rPr lang="en-GB" dirty="0" smtClean="0"/>
              <a:t>support your child online </a:t>
            </a:r>
            <a:r>
              <a:rPr lang="en-GB" dirty="0"/>
              <a:t>during this unsettling time’ </a:t>
            </a:r>
            <a:r>
              <a:rPr lang="en-GB" dirty="0" smtClean="0"/>
              <a:t>- Link </a:t>
            </a:r>
            <a:r>
              <a:rPr lang="en-GB" dirty="0"/>
              <a:t>to parents article – </a:t>
            </a:r>
            <a:r>
              <a:rPr lang="en-GB" dirty="0" smtClean="0">
                <a:hlinkClick r:id="rId3"/>
              </a:rPr>
              <a:t>www.thinkuknow.co.uk/parents/support-tools/support-your-child-at-home</a:t>
            </a:r>
            <a:endParaRPr lang="en-GB" dirty="0" smtClean="0"/>
          </a:p>
          <a:p>
            <a:endParaRPr lang="en-GB" dirty="0"/>
          </a:p>
          <a:p>
            <a:r>
              <a:rPr lang="en-GB" dirty="0"/>
              <a:t>Are you looking for simple online safety activities to do with your child at home? You can find </a:t>
            </a:r>
            <a:r>
              <a:rPr lang="en-GB" dirty="0" smtClean="0"/>
              <a:t>home </a:t>
            </a:r>
            <a:r>
              <a:rPr lang="en-GB" dirty="0"/>
              <a:t>activity </a:t>
            </a:r>
            <a:r>
              <a:rPr lang="en-GB" dirty="0" smtClean="0"/>
              <a:t>packs </a:t>
            </a:r>
            <a:r>
              <a:rPr lang="en-GB" dirty="0"/>
              <a:t>and more information and guidance </a:t>
            </a:r>
            <a:r>
              <a:rPr lang="en-GB" dirty="0" smtClean="0"/>
              <a:t>on the Thinkuknow  parent/carers website</a:t>
            </a:r>
            <a:r>
              <a:rPr lang="en-GB" dirty="0"/>
              <a:t> </a:t>
            </a:r>
            <a:r>
              <a:rPr lang="en-GB" u="sng" dirty="0">
                <a:hlinkClick r:id="rId4"/>
              </a:rPr>
              <a:t>www.thinkuknow.co.uk/parents/Support-tools/home-activity-worksheets</a:t>
            </a:r>
            <a:r>
              <a:rPr lang="en-GB" u="sng" dirty="0"/>
              <a:t> </a:t>
            </a:r>
            <a:endParaRPr lang="en-GB" dirty="0"/>
          </a:p>
          <a:p>
            <a:endParaRPr lang="en-GB" dirty="0" smtClean="0"/>
          </a:p>
          <a:p>
            <a:endParaRPr lang="en-GB" dirty="0"/>
          </a:p>
          <a:p>
            <a:r>
              <a:rPr lang="en-GB" dirty="0"/>
              <a:t>Every fortnight </a:t>
            </a:r>
            <a:r>
              <a:rPr lang="en-GB" dirty="0" smtClean="0"/>
              <a:t>@ClickCEOP are sharing </a:t>
            </a:r>
            <a:r>
              <a:rPr lang="en-GB" dirty="0"/>
              <a:t>new #OnlineSafetyAtHome activity packs for primary and secondary age children on </a:t>
            </a:r>
            <a:r>
              <a:rPr lang="en-GB" dirty="0" smtClean="0"/>
              <a:t>their parents/carers </a:t>
            </a:r>
            <a:r>
              <a:rPr lang="en-GB" dirty="0"/>
              <a:t>site. F</a:t>
            </a:r>
            <a:r>
              <a:rPr lang="en-GB" dirty="0" smtClean="0"/>
              <a:t>or  fun</a:t>
            </a:r>
            <a:r>
              <a:rPr lang="en-GB" dirty="0"/>
              <a:t>, age-appropriate activities you can do with your child to help keep them safe online whilst they are off school, </a:t>
            </a:r>
            <a:r>
              <a:rPr lang="en-GB" dirty="0" smtClean="0"/>
              <a:t>download </a:t>
            </a:r>
            <a:r>
              <a:rPr lang="en-GB" dirty="0"/>
              <a:t>the most recent </a:t>
            </a:r>
            <a:r>
              <a:rPr lang="en-GB" dirty="0" smtClean="0"/>
              <a:t>packs here </a:t>
            </a:r>
            <a:r>
              <a:rPr lang="en-GB" u="sng" dirty="0">
                <a:hlinkClick r:id="rId4"/>
              </a:rPr>
              <a:t>www.thinkuknow.co.uk/parents/Support-tools/home-activity-worksheets</a:t>
            </a:r>
            <a:r>
              <a:rPr lang="en-GB" u="sng" dirty="0"/>
              <a:t> </a:t>
            </a:r>
            <a:endParaRPr lang="en-GB" dirty="0"/>
          </a:p>
          <a:p>
            <a:endParaRPr lang="en-GB" dirty="0"/>
          </a:p>
          <a:p>
            <a:r>
              <a:rPr lang="en-GB" dirty="0"/>
              <a:t> </a:t>
            </a:r>
          </a:p>
          <a:p>
            <a:endParaRPr lang="en-GB" sz="1400" dirty="0"/>
          </a:p>
          <a:p>
            <a:r>
              <a:rPr lang="en-GB" sz="1400" dirty="0"/>
              <a:t> </a:t>
            </a:r>
          </a:p>
          <a:p>
            <a:endParaRPr lang="en-GB" sz="1400" dirty="0"/>
          </a:p>
        </p:txBody>
      </p:sp>
    </p:spTree>
    <p:extLst>
      <p:ext uri="{BB962C8B-B14F-4D97-AF65-F5344CB8AC3E}">
        <p14:creationId xmlns:p14="http://schemas.microsoft.com/office/powerpoint/2010/main" val="150095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706120" y="687284"/>
            <a:ext cx="11485880" cy="1261884"/>
          </a:xfrm>
          <a:prstGeom prst="rect">
            <a:avLst/>
          </a:prstGeom>
          <a:noFill/>
        </p:spPr>
        <p:txBody>
          <a:bodyPr wrap="square" rtlCol="0">
            <a:spAutoFit/>
          </a:bodyPr>
          <a:lstStyle/>
          <a:p>
            <a:r>
              <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rPr>
              <a:t>Suggested social media </a:t>
            </a:r>
            <a:r>
              <a:rPr lang="en-US" sz="35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posts for activities </a:t>
            </a:r>
            <a:endPar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r>
              <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Facebook</a:t>
            </a:r>
            <a:endPar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p:cNvSpPr txBox="1"/>
          <p:nvPr/>
        </p:nvSpPr>
        <p:spPr>
          <a:xfrm>
            <a:off x="706120" y="2095786"/>
            <a:ext cx="10480040" cy="4955203"/>
          </a:xfrm>
          <a:prstGeom prst="rect">
            <a:avLst/>
          </a:prstGeom>
          <a:noFill/>
        </p:spPr>
        <p:txBody>
          <a:bodyPr wrap="square" rtlCol="0">
            <a:spAutoFit/>
          </a:bodyPr>
          <a:lstStyle/>
          <a:p>
            <a:r>
              <a:rPr lang="en-GB" dirty="0" smtClean="0"/>
              <a:t>Have </a:t>
            </a:r>
            <a:r>
              <a:rPr lang="en-GB" dirty="0"/>
              <a:t>you downloaded </a:t>
            </a:r>
            <a:r>
              <a:rPr lang="en-GB" dirty="0" smtClean="0"/>
              <a:t>@ClickCEOP`s </a:t>
            </a:r>
            <a:r>
              <a:rPr lang="en-GB" dirty="0"/>
              <a:t>15-minute home activity packs for children aged 4-7? They`ve  created simple, fun activities for early years and primary school aged children to help learn #OnlineSafetyAtHome. Download the first activity packs here </a:t>
            </a:r>
            <a:r>
              <a:rPr lang="en-GB" u="sng" dirty="0">
                <a:hlinkClick r:id="rId3"/>
              </a:rPr>
              <a:t>www.thinkuknow.co.uk/parents/Support-tools/home-activity-worksheets</a:t>
            </a:r>
            <a:r>
              <a:rPr lang="en-GB" u="sng" dirty="0"/>
              <a:t> </a:t>
            </a:r>
            <a:endParaRPr lang="en-GB" dirty="0"/>
          </a:p>
          <a:p>
            <a:endParaRPr lang="en-GB" dirty="0"/>
          </a:p>
          <a:p>
            <a:endParaRPr lang="en-GB" dirty="0"/>
          </a:p>
          <a:p>
            <a:r>
              <a:rPr lang="en-GB" dirty="0"/>
              <a:t>Download your first home activity pack for children aged 8-10. Each pack </a:t>
            </a:r>
            <a:r>
              <a:rPr lang="en-GB" dirty="0" smtClean="0"/>
              <a:t>contains simple </a:t>
            </a:r>
            <a:r>
              <a:rPr lang="en-GB" dirty="0"/>
              <a:t>15-minute activities you can do at home with your child to help them learn #OnlineSafetyAtHome. Download your first pack here </a:t>
            </a:r>
            <a:r>
              <a:rPr lang="en-GB" u="sng" dirty="0">
                <a:hlinkClick r:id="rId3"/>
              </a:rPr>
              <a:t>www.thinkuknow.co.uk/parents/Support-tools/home-activity-worksheets</a:t>
            </a:r>
            <a:r>
              <a:rPr lang="en-GB" u="sng" dirty="0"/>
              <a:t> </a:t>
            </a:r>
            <a:endParaRPr lang="en-GB" dirty="0"/>
          </a:p>
          <a:p>
            <a:endParaRPr lang="en-GB" dirty="0"/>
          </a:p>
          <a:p>
            <a:endParaRPr lang="en-GB" dirty="0"/>
          </a:p>
          <a:p>
            <a:r>
              <a:rPr lang="en-GB" dirty="0" smtClean="0"/>
              <a:t>@ClickCEOP </a:t>
            </a:r>
            <a:r>
              <a:rPr lang="en-GB" dirty="0"/>
              <a:t>has created simple, 15 minute activity packs for secondary aged children to help them learn #OnlineSafetyAtHome if their school is closed. New packs will be available every fortnight. Have you got your first pack yet? Download it here </a:t>
            </a:r>
            <a:r>
              <a:rPr lang="en-GB" u="sng" dirty="0">
                <a:hlinkClick r:id="rId3"/>
              </a:rPr>
              <a:t>www.thinkuknow.co.uk/parents/Support-tools/home-activity-worksheets</a:t>
            </a:r>
            <a:r>
              <a:rPr lang="en-GB" u="sng" dirty="0"/>
              <a:t> </a:t>
            </a:r>
            <a:endParaRPr lang="en-GB" dirty="0"/>
          </a:p>
          <a:p>
            <a:endParaRPr lang="en-GB" dirty="0"/>
          </a:p>
          <a:p>
            <a:endParaRPr lang="en-GB" dirty="0"/>
          </a:p>
          <a:p>
            <a:endParaRPr lang="en-GB" sz="1400" dirty="0"/>
          </a:p>
          <a:p>
            <a:endParaRPr lang="en-GB" sz="1400" dirty="0"/>
          </a:p>
        </p:txBody>
      </p:sp>
    </p:spTree>
    <p:extLst>
      <p:ext uri="{BB962C8B-B14F-4D97-AF65-F5344CB8AC3E}">
        <p14:creationId xmlns:p14="http://schemas.microsoft.com/office/powerpoint/2010/main" val="286542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21DB621-BC2B-CE4D-9AB9-D0B9211FC67C}"/>
              </a:ext>
            </a:extLst>
          </p:cNvPr>
          <p:cNvSpPr txBox="1"/>
          <p:nvPr/>
        </p:nvSpPr>
        <p:spPr>
          <a:xfrm>
            <a:off x="655320" y="580396"/>
            <a:ext cx="11155680" cy="1261884"/>
          </a:xfrm>
          <a:prstGeom prst="rect">
            <a:avLst/>
          </a:prstGeom>
          <a:noFill/>
        </p:spPr>
        <p:txBody>
          <a:bodyPr wrap="square" rtlCol="0">
            <a:spAutoFit/>
          </a:bodyPr>
          <a:lstStyle/>
          <a:p>
            <a:r>
              <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rPr>
              <a:t>Suggested social media </a:t>
            </a:r>
            <a:r>
              <a:rPr lang="en-US" sz="35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posts for activities </a:t>
            </a:r>
            <a:endParaRPr lang="en-US" sz="35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r>
              <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Twitter</a:t>
            </a:r>
            <a:endPar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655320" y="2128863"/>
            <a:ext cx="10576560" cy="4862870"/>
          </a:xfrm>
          <a:prstGeom prst="rect">
            <a:avLst/>
          </a:prstGeom>
          <a:noFill/>
        </p:spPr>
        <p:txBody>
          <a:bodyPr wrap="square" rtlCol="0">
            <a:spAutoFit/>
          </a:bodyPr>
          <a:lstStyle/>
          <a:p>
            <a:r>
              <a:rPr lang="en-GB" dirty="0" smtClean="0"/>
              <a:t>Are </a:t>
            </a:r>
            <a:r>
              <a:rPr lang="en-GB" dirty="0"/>
              <a:t>you a parent/carer looking for information on how to help keep your child safe </a:t>
            </a:r>
            <a:r>
              <a:rPr lang="en-GB" dirty="0" smtClean="0"/>
              <a:t>online? </a:t>
            </a:r>
            <a:r>
              <a:rPr lang="en-GB" dirty="0"/>
              <a:t>Read </a:t>
            </a:r>
            <a:r>
              <a:rPr lang="en-GB" dirty="0" smtClean="0"/>
              <a:t>@CEOPUK </a:t>
            </a:r>
            <a:r>
              <a:rPr lang="en-GB" dirty="0"/>
              <a:t>advice on things you can do to support your child’s safety online during this uncertain time</a:t>
            </a:r>
            <a:r>
              <a:rPr lang="en-GB" dirty="0" smtClean="0"/>
              <a:t>’ - Link to parents article – </a:t>
            </a:r>
            <a:r>
              <a:rPr lang="en-GB" dirty="0" smtClean="0">
                <a:hlinkClick r:id="rId3"/>
              </a:rPr>
              <a:t>www.thinkuknow.co.uk/parents/support-tools/support-your-child-at-home</a:t>
            </a:r>
            <a:endParaRPr lang="en-GB" dirty="0" smtClean="0"/>
          </a:p>
          <a:p>
            <a:endParaRPr lang="en-GB" dirty="0" smtClean="0"/>
          </a:p>
          <a:p>
            <a:r>
              <a:rPr lang="en-GB" dirty="0" smtClean="0"/>
              <a:t>Are </a:t>
            </a:r>
            <a:r>
              <a:rPr lang="en-GB" dirty="0"/>
              <a:t>you a parent at home with your </a:t>
            </a:r>
            <a:r>
              <a:rPr lang="en-GB" dirty="0" smtClean="0"/>
              <a:t>children during the COVI D -19 outbreak? @CEOPUK has launched the </a:t>
            </a:r>
            <a:r>
              <a:rPr lang="en-GB" dirty="0"/>
              <a:t>#</a:t>
            </a:r>
            <a:r>
              <a:rPr lang="en-GB" dirty="0" smtClean="0"/>
              <a:t>OnlineSafetyAtHome campaign </a:t>
            </a:r>
            <a:r>
              <a:rPr lang="en-GB" dirty="0"/>
              <a:t>where </a:t>
            </a:r>
            <a:r>
              <a:rPr lang="en-GB" dirty="0" smtClean="0"/>
              <a:t>they will </a:t>
            </a:r>
            <a:r>
              <a:rPr lang="en-GB" dirty="0"/>
              <a:t>be providing you with simple 15 minute activities to help you support your children over the coming weeks and months. Download </a:t>
            </a:r>
            <a:r>
              <a:rPr lang="en-GB" dirty="0" smtClean="0"/>
              <a:t>your </a:t>
            </a:r>
            <a:r>
              <a:rPr lang="en-GB" dirty="0"/>
              <a:t>first packs </a:t>
            </a:r>
            <a:r>
              <a:rPr lang="en-GB" dirty="0" smtClean="0"/>
              <a:t>here </a:t>
            </a:r>
            <a:r>
              <a:rPr lang="en-GB" u="sng" dirty="0">
                <a:hlinkClick r:id="rId4"/>
              </a:rPr>
              <a:t>www.thinkuknow.co.uk/parents/Support-tools/home-activity-worksheets</a:t>
            </a:r>
            <a:r>
              <a:rPr lang="en-GB" u="sng" dirty="0"/>
              <a:t> </a:t>
            </a:r>
            <a:endParaRPr lang="en-GB" dirty="0"/>
          </a:p>
          <a:p>
            <a:endParaRPr lang="en-GB" dirty="0" smtClean="0"/>
          </a:p>
          <a:p>
            <a:endParaRPr lang="en-GB" dirty="0"/>
          </a:p>
          <a:p>
            <a:r>
              <a:rPr lang="en-GB" dirty="0" smtClean="0"/>
              <a:t>@CEOPUK has created new #OnlineSafetyAtHome </a:t>
            </a:r>
            <a:r>
              <a:rPr lang="en-GB" dirty="0"/>
              <a:t>activity packs to help you support children and families over the coming weeks and months. Each pack contains simple 15-minute activities for children age </a:t>
            </a:r>
            <a:r>
              <a:rPr lang="en-GB" dirty="0" smtClean="0"/>
              <a:t>4-16 to </a:t>
            </a:r>
            <a:r>
              <a:rPr lang="en-GB" dirty="0"/>
              <a:t>do at home using </a:t>
            </a:r>
            <a:r>
              <a:rPr lang="en-GB" dirty="0" smtClean="0"/>
              <a:t>their </a:t>
            </a:r>
            <a:r>
              <a:rPr lang="en-GB" dirty="0"/>
              <a:t>Thinkuknow resources. Download </a:t>
            </a:r>
            <a:r>
              <a:rPr lang="en-GB" dirty="0" smtClean="0"/>
              <a:t>your </a:t>
            </a:r>
            <a:r>
              <a:rPr lang="en-GB" dirty="0"/>
              <a:t>first activity packs here  </a:t>
            </a:r>
            <a:r>
              <a:rPr lang="en-GB" u="sng" dirty="0">
                <a:hlinkClick r:id="rId4"/>
              </a:rPr>
              <a:t>www.thinkuknow.co.uk/parents/Support-tools/home-activity-worksheets</a:t>
            </a:r>
            <a:r>
              <a:rPr lang="en-GB" u="sng" dirty="0"/>
              <a:t> </a:t>
            </a:r>
            <a:endParaRPr lang="en-GB" dirty="0"/>
          </a:p>
          <a:p>
            <a:endParaRPr lang="en-GB" dirty="0" smtClean="0"/>
          </a:p>
          <a:p>
            <a:endParaRPr lang="en-GB" sz="1400" dirty="0"/>
          </a:p>
          <a:p>
            <a:r>
              <a:rPr lang="en-GB" sz="1400" dirty="0" smtClean="0"/>
              <a:t> </a:t>
            </a:r>
          </a:p>
          <a:p>
            <a:endParaRPr lang="en-GB" sz="1200" dirty="0"/>
          </a:p>
        </p:txBody>
      </p:sp>
    </p:spTree>
    <p:extLst>
      <p:ext uri="{BB962C8B-B14F-4D97-AF65-F5344CB8AC3E}">
        <p14:creationId xmlns:p14="http://schemas.microsoft.com/office/powerpoint/2010/main" val="1902255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21DB621-BC2B-CE4D-9AB9-D0B9211FC67C}"/>
              </a:ext>
            </a:extLst>
          </p:cNvPr>
          <p:cNvSpPr txBox="1"/>
          <p:nvPr/>
        </p:nvSpPr>
        <p:spPr>
          <a:xfrm>
            <a:off x="838200" y="580396"/>
            <a:ext cx="9956800" cy="1815882"/>
          </a:xfrm>
          <a:prstGeom prst="rect">
            <a:avLst/>
          </a:prstGeom>
          <a:noFill/>
        </p:spPr>
        <p:txBody>
          <a:bodyPr wrap="square" rtlCol="0">
            <a:spAutoFit/>
          </a:bodyPr>
          <a:lstStyle/>
          <a:p>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Suggested social media </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posts for activities </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r>
              <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Twitter continued </a:t>
            </a:r>
            <a:endPar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731520" y="2448903"/>
            <a:ext cx="10622280" cy="4862870"/>
          </a:xfrm>
          <a:prstGeom prst="rect">
            <a:avLst/>
          </a:prstGeom>
          <a:noFill/>
        </p:spPr>
        <p:txBody>
          <a:bodyPr wrap="square" rtlCol="0">
            <a:spAutoFit/>
          </a:bodyPr>
          <a:lstStyle/>
          <a:p>
            <a:r>
              <a:rPr lang="en-GB" dirty="0"/>
              <a:t>Have you downloaded </a:t>
            </a:r>
            <a:r>
              <a:rPr lang="en-GB" dirty="0" smtClean="0"/>
              <a:t>@CEOPUK‘s </a:t>
            </a:r>
            <a:r>
              <a:rPr lang="en-GB" dirty="0"/>
              <a:t>15-minute home activity packs for children aged 4-7? They have created simple, fun activities for early years and primary school aged children to help them learn #OnlineSafetyAtHome. Download </a:t>
            </a:r>
            <a:r>
              <a:rPr lang="en-GB" dirty="0" smtClean="0"/>
              <a:t>the </a:t>
            </a:r>
            <a:r>
              <a:rPr lang="en-GB" dirty="0"/>
              <a:t>first activity packs </a:t>
            </a:r>
            <a:r>
              <a:rPr lang="en-GB" dirty="0" smtClean="0"/>
              <a:t>here </a:t>
            </a:r>
            <a:r>
              <a:rPr lang="en-GB" dirty="0"/>
              <a:t>and share with parents and </a:t>
            </a:r>
            <a:r>
              <a:rPr lang="en-GB" dirty="0" smtClean="0"/>
              <a:t>carers</a:t>
            </a:r>
            <a:r>
              <a:rPr lang="en-GB" dirty="0"/>
              <a:t> </a:t>
            </a:r>
            <a:r>
              <a:rPr lang="en-GB" u="sng" dirty="0">
                <a:hlinkClick r:id="rId3"/>
              </a:rPr>
              <a:t>www.thinkuknow.co.uk/parents/Support-tools/home-activity-worksheets</a:t>
            </a:r>
            <a:r>
              <a:rPr lang="en-GB" u="sng" dirty="0"/>
              <a:t> </a:t>
            </a:r>
            <a:endParaRPr lang="en-GB" dirty="0"/>
          </a:p>
          <a:p>
            <a:endParaRPr lang="en-GB" dirty="0"/>
          </a:p>
          <a:p>
            <a:r>
              <a:rPr lang="en-GB" dirty="0"/>
              <a:t>Download your first home activity pack for children aged 8-10. Each </a:t>
            </a:r>
            <a:r>
              <a:rPr lang="en-GB" dirty="0" smtClean="0"/>
              <a:t>pack contains </a:t>
            </a:r>
            <a:r>
              <a:rPr lang="en-GB" dirty="0"/>
              <a:t>simple 15-minute activities you can do at home with your child to help them learn #OnlineSafetyAtHome . Download your first pack </a:t>
            </a:r>
            <a:r>
              <a:rPr lang="en-GB" dirty="0" smtClean="0"/>
              <a:t>here </a:t>
            </a:r>
            <a:r>
              <a:rPr lang="en-GB" dirty="0"/>
              <a:t>and share with </a:t>
            </a:r>
            <a:r>
              <a:rPr lang="en-GB" dirty="0" smtClean="0"/>
              <a:t>the parents </a:t>
            </a:r>
            <a:r>
              <a:rPr lang="en-GB" dirty="0"/>
              <a:t>and </a:t>
            </a:r>
            <a:r>
              <a:rPr lang="en-GB" dirty="0" smtClean="0"/>
              <a:t>carers you know. </a:t>
            </a:r>
            <a:r>
              <a:rPr lang="en-GB" u="sng" dirty="0">
                <a:hlinkClick r:id="rId3"/>
              </a:rPr>
              <a:t>www.thinkuknow.co.uk/parents/Support-tools/home-activity-worksheets</a:t>
            </a:r>
            <a:r>
              <a:rPr lang="en-GB" u="sng" dirty="0"/>
              <a:t> </a:t>
            </a:r>
            <a:endParaRPr lang="en-GB" dirty="0"/>
          </a:p>
          <a:p>
            <a:endParaRPr lang="en-GB" dirty="0"/>
          </a:p>
          <a:p>
            <a:r>
              <a:rPr lang="en-GB" dirty="0" smtClean="0"/>
              <a:t>@CEOPUK </a:t>
            </a:r>
            <a:r>
              <a:rPr lang="en-GB" dirty="0"/>
              <a:t>has created simple, 15 minute activity packs for secondary aged children to help them learn #OnlineSafetyAtHome whilst off school. New packs will be available every fortnight. Have you got your first pack yet? Download it </a:t>
            </a:r>
            <a:r>
              <a:rPr lang="en-GB" dirty="0" smtClean="0"/>
              <a:t>here </a:t>
            </a:r>
            <a:r>
              <a:rPr lang="en-GB" dirty="0"/>
              <a:t>and share with parents and </a:t>
            </a:r>
            <a:r>
              <a:rPr lang="en-GB" dirty="0" smtClean="0"/>
              <a:t>carers </a:t>
            </a:r>
            <a:r>
              <a:rPr lang="en-GB" u="sng" dirty="0">
                <a:hlinkClick r:id="rId3"/>
              </a:rPr>
              <a:t>www.thinkuknow.co.uk/parents/Support-tools/home-activity-worksheets</a:t>
            </a:r>
            <a:r>
              <a:rPr lang="en-GB" u="sng" dirty="0"/>
              <a:t> </a:t>
            </a:r>
            <a:endParaRPr lang="en-GB" dirty="0"/>
          </a:p>
          <a:p>
            <a:endParaRPr lang="en-GB" dirty="0"/>
          </a:p>
          <a:p>
            <a:endParaRPr lang="en-GB" sz="1400" dirty="0"/>
          </a:p>
          <a:p>
            <a:r>
              <a:rPr lang="en-GB" sz="1400" dirty="0"/>
              <a:t> </a:t>
            </a:r>
          </a:p>
          <a:p>
            <a:endParaRPr lang="en-GB" sz="1200" dirty="0"/>
          </a:p>
        </p:txBody>
      </p:sp>
    </p:spTree>
    <p:extLst>
      <p:ext uri="{BB962C8B-B14F-4D97-AF65-F5344CB8AC3E}">
        <p14:creationId xmlns:p14="http://schemas.microsoft.com/office/powerpoint/2010/main" val="1455298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6" name="Content Placeholder 5"/>
          <p:cNvGraphicFramePr>
            <a:graphicFrameLocks noGrp="1"/>
          </p:cNvGraphicFramePr>
          <p:nvPr>
            <p:ph idx="1"/>
          </p:nvPr>
        </p:nvGraphicFramePr>
        <p:xfrm>
          <a:off x="4486275" y="3370358"/>
          <a:ext cx="3219450" cy="946404"/>
        </p:xfrm>
        <a:graphic>
          <a:graphicData uri="http://schemas.openxmlformats.org/drawingml/2006/table">
            <a:tbl>
              <a:tblPr firstRow="1" firstCol="1" bandRow="1">
                <a:tableStyleId>{5C22544A-7EE6-4342-B048-85BDC9FD1C3A}</a:tableStyleId>
              </a:tblPr>
              <a:tblGrid>
                <a:gridCol w="3219450">
                  <a:extLst>
                    <a:ext uri="{9D8B030D-6E8A-4147-A177-3AD203B41FA5}">
                      <a16:colId xmlns:a16="http://schemas.microsoft.com/office/drawing/2014/main" val="20000"/>
                    </a:ext>
                  </a:extLst>
                </a:gridCol>
              </a:tblGrid>
              <a:tr h="0">
                <a:tc>
                  <a:txBody>
                    <a:bodyPr/>
                    <a:lstStyle/>
                    <a:p>
                      <a:pPr algn="just">
                        <a:lnSpc>
                          <a:spcPct val="115000"/>
                        </a:lnSpc>
                        <a:spcAft>
                          <a:spcPts val="1000"/>
                        </a:spcAft>
                      </a:pPr>
                      <a:r>
                        <a:rPr lang="en-GB" sz="900" dirty="0">
                          <a:effectLst/>
                        </a:rPr>
                        <a:t>“Work with children and young people? Embed the ClickCEOP button in your organisation’s website to provide them with a direct route to report online sexual abuse if they feel they do not have a trusted adult to go to. Follow the link for more information and to embed the button </a:t>
                      </a:r>
                      <a:r>
                        <a:rPr lang="en-GB" sz="900" u="sng" dirty="0">
                          <a:effectLst/>
                          <a:hlinkClick r:id="rId2"/>
                        </a:rPr>
                        <a:t>www.thinkuknow.co.uk/professionals/click-ceop-button</a:t>
                      </a:r>
                      <a:endParaRPr lang="en-GB" sz="1200" dirty="0">
                        <a:effectLst/>
                        <a:latin typeface="Verdana"/>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pic>
        <p:nvPicPr>
          <p:cNvPr id="4" name="Picture 3">
            <a:extLst>
              <a:ext uri="{FF2B5EF4-FFF2-40B4-BE49-F238E27FC236}">
                <a16:creationId xmlns:a16="http://schemas.microsoft.com/office/drawing/2014/main" id="{2F20B92A-447C-1F42-8A96-FDE1C2B910E5}"/>
              </a:ext>
            </a:extLst>
          </p:cNvPr>
          <p:cNvPicPr/>
          <p:nvPr/>
        </p:nvPicPr>
        <p:blipFill rotWithShape="1">
          <a:blip r:embed="rId3">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21DB621-BC2B-CE4D-9AB9-D0B9211FC67C}"/>
              </a:ext>
            </a:extLst>
          </p:cNvPr>
          <p:cNvSpPr txBox="1"/>
          <p:nvPr/>
        </p:nvSpPr>
        <p:spPr>
          <a:xfrm>
            <a:off x="838200" y="580396"/>
            <a:ext cx="9956800" cy="1508105"/>
          </a:xfrm>
          <a:prstGeom prst="rect">
            <a:avLst/>
          </a:prstGeom>
          <a:noFill/>
        </p:spPr>
        <p:txBody>
          <a:bodyPr wrap="square" rtlCol="0">
            <a:spAutoFit/>
          </a:bodyPr>
          <a:lstStyle/>
          <a:p>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Suggested social media </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posts for CEOP Reporting </a:t>
            </a:r>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935388" y="1874545"/>
            <a:ext cx="10321223" cy="4093428"/>
          </a:xfrm>
          <a:prstGeom prst="rect">
            <a:avLst/>
          </a:prstGeom>
          <a:noFill/>
        </p:spPr>
        <p:txBody>
          <a:bodyPr wrap="square" rtlCol="0">
            <a:spAutoFit/>
          </a:bodyPr>
          <a:lstStyle/>
          <a:p>
            <a:r>
              <a:rPr lang="en-GB" sz="2000" dirty="0" smtClean="0"/>
              <a:t>Work </a:t>
            </a:r>
            <a:r>
              <a:rPr lang="en-GB" sz="2000" dirty="0"/>
              <a:t>with children and young people? Embed the ClickCEOP button in your organisation’s website to provide them with a direct route to report online sexual abuse if they feel they do not have a trusted adult to go to. Follow the link for more </a:t>
            </a:r>
            <a:r>
              <a:rPr lang="en-GB" sz="2000" dirty="0" smtClean="0"/>
              <a:t>information on how to </a:t>
            </a:r>
            <a:r>
              <a:rPr lang="en-GB" sz="2000" dirty="0"/>
              <a:t>embed the button </a:t>
            </a:r>
            <a:r>
              <a:rPr lang="en-GB" sz="2000" u="sng" dirty="0" smtClean="0">
                <a:hlinkClick r:id="rId2"/>
              </a:rPr>
              <a:t>www.thinkuknow.co.uk/professionals/click-ceop-button</a:t>
            </a:r>
            <a:endParaRPr lang="en-GB" sz="2000" u="sng" dirty="0" smtClean="0"/>
          </a:p>
          <a:p>
            <a:endParaRPr lang="en-GB" sz="2000" dirty="0"/>
          </a:p>
          <a:p>
            <a:r>
              <a:rPr lang="en-GB" sz="2000" dirty="0"/>
              <a:t>Remember if something has happened online that to your child that has made them feel unsafe, scared or worried, you can report directly to CEOP following the link below. If you are worried that a child is in immediate danger, please call 999  </a:t>
            </a:r>
            <a:endParaRPr lang="en-GB" sz="2000" dirty="0" smtClean="0"/>
          </a:p>
          <a:p>
            <a:r>
              <a:rPr lang="en-GB" sz="2000" u="sng" dirty="0" smtClean="0">
                <a:hlinkClick r:id="rId4"/>
              </a:rPr>
              <a:t>https</a:t>
            </a:r>
            <a:r>
              <a:rPr lang="en-GB" sz="2000" u="sng" dirty="0">
                <a:hlinkClick r:id="rId4"/>
              </a:rPr>
              <a:t>://www.ceop.police.uk/Safety-Centre</a:t>
            </a:r>
            <a:r>
              <a:rPr lang="en-GB" sz="2000" u="sng" dirty="0" smtClean="0">
                <a:hlinkClick r:id="rId4"/>
              </a:rPr>
              <a:t>/</a:t>
            </a:r>
          </a:p>
          <a:p>
            <a:r>
              <a:rPr lang="en-GB" sz="2000" u="sng" dirty="0" smtClean="0">
                <a:hlinkClick r:id="rId4"/>
              </a:rPr>
              <a:t>Should-I-make-a-report-to-CEOP-YP/</a:t>
            </a:r>
          </a:p>
          <a:p>
            <a:r>
              <a:rPr lang="en-GB" sz="2000" u="sng" dirty="0" smtClean="0">
                <a:hlinkClick r:id="rId4"/>
              </a:rPr>
              <a:t>Should-I-make-a-report-to-CEOP-parent</a:t>
            </a:r>
            <a:r>
              <a:rPr lang="en-GB" sz="2000" u="sng" dirty="0">
                <a:hlinkClick r:id="rId4"/>
              </a:rPr>
              <a:t>/</a:t>
            </a:r>
            <a:endParaRPr lang="en-GB" sz="2000" dirty="0"/>
          </a:p>
          <a:p>
            <a:endParaRPr lang="en-GB" sz="1400" dirty="0"/>
          </a:p>
          <a:p>
            <a:r>
              <a:rPr lang="en-GB" sz="1400" dirty="0"/>
              <a:t> </a:t>
            </a:r>
          </a:p>
          <a:p>
            <a:endParaRPr lang="en-GB" sz="1200" dirty="0"/>
          </a:p>
        </p:txBody>
      </p:sp>
      <p:pic>
        <p:nvPicPr>
          <p:cNvPr id="2050" name="Picture 2" descr="click ceop png"/>
          <p:cNvPicPr>
            <a:picLocks noChangeAspect="1" noChangeArrowheads="1"/>
          </p:cNvPicPr>
          <p:nvPr/>
        </p:nvPicPr>
        <p:blipFill rotWithShape="1">
          <a:blip r:embed="rId5">
            <a:extLst>
              <a:ext uri="{28A0092B-C50C-407E-A947-70E740481C1C}">
                <a14:useLocalDpi xmlns:a14="http://schemas.microsoft.com/office/drawing/2010/main" val="0"/>
              </a:ext>
            </a:extLst>
          </a:blip>
          <a:srcRect t="6292" r="39071" b="43076"/>
          <a:stretch/>
        </p:blipFill>
        <p:spPr bwMode="auto">
          <a:xfrm>
            <a:off x="7639684" y="4229916"/>
            <a:ext cx="3714116" cy="2089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7416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904240" y="701782"/>
            <a:ext cx="9956800" cy="6986528"/>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Parent Info </a:t>
            </a:r>
          </a:p>
          <a:p>
            <a:endPar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pPr lvl="0"/>
            <a:r>
              <a:rPr lang="en-GB" sz="2000" u="sng" dirty="0">
                <a:hlinkClick r:id="rId3"/>
              </a:rPr>
              <a:t>Parent Info</a:t>
            </a:r>
            <a:r>
              <a:rPr lang="en-GB" sz="2000" u="sng" dirty="0"/>
              <a:t> </a:t>
            </a:r>
            <a:r>
              <a:rPr lang="en-GB" sz="2000" dirty="0"/>
              <a:t>is a collaboration between Parent Zone and NCA-CEOP, providing support and guidance for parents and carers related to the digital world from leading experts and organisations.  </a:t>
            </a:r>
            <a:endParaRPr lang="en-GB" sz="2000" dirty="0" smtClean="0"/>
          </a:p>
          <a:p>
            <a:pPr lvl="0"/>
            <a:endParaRPr lang="en-GB" sz="2000" dirty="0" smtClean="0"/>
          </a:p>
          <a:p>
            <a:r>
              <a:rPr lang="en-GB" sz="2000" dirty="0" smtClean="0"/>
              <a:t>Specific articles have been created for Parent Info to support families during this difficult time. </a:t>
            </a:r>
          </a:p>
          <a:p>
            <a:endParaRPr lang="en-GB" sz="2000" dirty="0"/>
          </a:p>
          <a:p>
            <a:r>
              <a:rPr lang="en-GB" sz="2000" dirty="0" smtClean="0"/>
              <a:t>Here’s a few examples:</a:t>
            </a:r>
          </a:p>
          <a:p>
            <a:endParaRPr lang="en-GB" sz="2000" dirty="0"/>
          </a:p>
          <a:p>
            <a:pPr marL="342900" indent="-342900">
              <a:buFontTx/>
              <a:buChar char="-"/>
            </a:pPr>
            <a:r>
              <a:rPr lang="en-GB" sz="2000" dirty="0" smtClean="0"/>
              <a:t>Coronavirus – how to help children spot fake news </a:t>
            </a:r>
          </a:p>
          <a:p>
            <a:pPr marL="342900" indent="-342900">
              <a:buFontTx/>
              <a:buChar char="-"/>
            </a:pPr>
            <a:r>
              <a:rPr lang="en-GB" sz="2000" dirty="0" smtClean="0"/>
              <a:t>How to look after your family’s mental health when your stuck indoors </a:t>
            </a:r>
          </a:p>
          <a:p>
            <a:pPr marL="285750" indent="-285750">
              <a:buFontTx/>
              <a:buChar char="-"/>
            </a:pPr>
            <a:r>
              <a:rPr lang="en-GB" sz="2000" dirty="0" smtClean="0"/>
              <a:t>Quarantined: helping teenagers cope with lockdown </a:t>
            </a:r>
          </a:p>
          <a:p>
            <a:pPr marL="285750" indent="-285750">
              <a:buFontTx/>
              <a:buChar char="-"/>
            </a:pPr>
            <a:endParaRPr lang="en-GB" sz="2000" dirty="0"/>
          </a:p>
          <a:p>
            <a:r>
              <a:rPr lang="en-GB" sz="2000" dirty="0" smtClean="0"/>
              <a:t>In addition to supporting NCA –CEOP promote the #OnlineSafetyAtHome, we ask that as a professional you register and promote the Parent Info articles to parents and carers.</a:t>
            </a:r>
          </a:p>
          <a:p>
            <a:pPr marL="285750" indent="-285750">
              <a:buFontTx/>
              <a:buChar char="-"/>
            </a:pPr>
            <a:endParaRPr lang="en-GB" sz="1600" dirty="0"/>
          </a:p>
          <a:p>
            <a:pPr lvl="0"/>
            <a:endParaRPr lang="en-GB" sz="2000" dirty="0" smtClean="0"/>
          </a:p>
          <a:p>
            <a:pPr lvl="0"/>
            <a:endParaRPr lang="en-GB" sz="2000" dirty="0"/>
          </a:p>
          <a:p>
            <a:pPr lvl="0"/>
            <a:endParaRPr lang="en-GB" sz="2000" dirty="0"/>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86663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904240" y="701782"/>
            <a:ext cx="9956800" cy="5755422"/>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Parent Info suggested posts </a:t>
            </a:r>
          </a:p>
          <a:p>
            <a:endPar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pPr lvl="0"/>
            <a:r>
              <a:rPr lang="en-GB" dirty="0" smtClean="0"/>
              <a:t>Parent Info is a valuable source of information bought to you by @ClickCEOP (Facebook)/@CEOPUK (Twitter) and @ParentZone1 (Facebook)/@TheParentsZone (Twitter). Check out their articles to support your family during this lock down period – </a:t>
            </a:r>
            <a:r>
              <a:rPr lang="en-GB" dirty="0" smtClean="0">
                <a:hlinkClick r:id="rId3"/>
              </a:rPr>
              <a:t>www.parentinfo.org</a:t>
            </a:r>
            <a:r>
              <a:rPr lang="en-GB" dirty="0" smtClean="0"/>
              <a:t>  </a:t>
            </a:r>
          </a:p>
          <a:p>
            <a:pPr lvl="0"/>
            <a:endParaRPr lang="en-GB" dirty="0"/>
          </a:p>
          <a:p>
            <a:pPr lvl="0"/>
            <a:r>
              <a:rPr lang="en-GB" dirty="0" smtClean="0"/>
              <a:t>It </a:t>
            </a:r>
            <a:r>
              <a:rPr lang="en-GB" dirty="0"/>
              <a:t>can be difficult to keep your family’s spirits up when cooped up inside. </a:t>
            </a:r>
            <a:r>
              <a:rPr lang="en-GB" dirty="0" smtClean="0"/>
              <a:t>This </a:t>
            </a:r>
            <a:r>
              <a:rPr lang="en-GB" dirty="0"/>
              <a:t>Parent Info article shares some helpful ideas to look after your family’s mental health as we all self-isolate. Read and share the article here </a:t>
            </a:r>
            <a:r>
              <a:rPr lang="en-GB" dirty="0">
                <a:hlinkClick r:id="rId4"/>
              </a:rPr>
              <a:t>https://</a:t>
            </a:r>
            <a:r>
              <a:rPr lang="en-GB" dirty="0" smtClean="0">
                <a:hlinkClick r:id="rId4"/>
              </a:rPr>
              <a:t>parentinfo.org/article/how-to-look-after-your-family-s-mental-health-when-you-re-stuck-indoors</a:t>
            </a:r>
            <a:endParaRPr lang="en-GB" dirty="0" smtClean="0"/>
          </a:p>
          <a:p>
            <a:pPr lvl="0"/>
            <a:endParaRPr lang="en-GB" dirty="0"/>
          </a:p>
          <a:p>
            <a:pPr lvl="0"/>
            <a:r>
              <a:rPr lang="en-GB" dirty="0"/>
              <a:t>Social distancing and self-isolation brings challenges for everyone. But teens face a particularly hard time. Read and share </a:t>
            </a:r>
            <a:r>
              <a:rPr lang="en-GB" dirty="0" smtClean="0"/>
              <a:t>this  </a:t>
            </a:r>
            <a:r>
              <a:rPr lang="en-GB" dirty="0"/>
              <a:t>Parent Info article for advice on helping teenagers cope with </a:t>
            </a:r>
            <a:r>
              <a:rPr lang="en-GB" dirty="0" smtClean="0"/>
              <a:t>lockdown</a:t>
            </a:r>
          </a:p>
          <a:p>
            <a:pPr lvl="0"/>
            <a:r>
              <a:rPr lang="en-GB" u="sng" dirty="0" smtClean="0">
                <a:hlinkClick r:id="rId5"/>
              </a:rPr>
              <a:t>https</a:t>
            </a:r>
            <a:r>
              <a:rPr lang="en-GB" u="sng" dirty="0">
                <a:hlinkClick r:id="rId5"/>
              </a:rPr>
              <a:t>://</a:t>
            </a:r>
            <a:r>
              <a:rPr lang="en-GB" u="sng" dirty="0" smtClean="0">
                <a:hlinkClick r:id="rId5"/>
              </a:rPr>
              <a:t>parentzone.org.uk/article/quaranteened-helping-teenagers-cope-lockdown</a:t>
            </a:r>
            <a:endParaRPr lang="en-GB" dirty="0"/>
          </a:p>
          <a:p>
            <a:pPr lvl="0"/>
            <a:endParaRPr lang="en-GB" sz="2000" dirty="0" smtClean="0"/>
          </a:p>
          <a:p>
            <a:pPr lvl="0"/>
            <a:endParaRPr lang="en-GB" sz="2000" dirty="0"/>
          </a:p>
          <a:p>
            <a:pPr lvl="0"/>
            <a:endParaRPr lang="en-GB" sz="2000" dirty="0"/>
          </a:p>
          <a:p>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descr="H:\Offline Files\Outlook Temp\New PI 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8960" y="5355563"/>
            <a:ext cx="4465320" cy="851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130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3">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889000" y="1448541"/>
            <a:ext cx="9956800" cy="1200329"/>
          </a:xfrm>
          <a:prstGeom prst="rect">
            <a:avLst/>
          </a:prstGeom>
          <a:noFill/>
        </p:spPr>
        <p:txBody>
          <a:bodyPr wrap="square" rtlCol="0">
            <a:spAutoFit/>
          </a:bodyPr>
          <a:lstStyle/>
          <a:p>
            <a:pPr algn="ctr"/>
            <a:endParaRPr lang="en-GB"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a:p>
            <a:pPr algn="ct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Assets available for download* </a:t>
            </a:r>
          </a:p>
        </p:txBody>
      </p:sp>
      <p:sp>
        <p:nvSpPr>
          <p:cNvPr id="2" name="TextBox 1"/>
          <p:cNvSpPr txBox="1"/>
          <p:nvPr/>
        </p:nvSpPr>
        <p:spPr>
          <a:xfrm>
            <a:off x="7924800" y="5547360"/>
            <a:ext cx="4267200" cy="523220"/>
          </a:xfrm>
          <a:prstGeom prst="rect">
            <a:avLst/>
          </a:prstGeom>
          <a:noFill/>
        </p:spPr>
        <p:txBody>
          <a:bodyPr wrap="square" rtlCol="0">
            <a:spAutoFit/>
          </a:bodyPr>
          <a:lstStyle/>
          <a:p>
            <a:endParaRPr lang="en-GB" sz="2800" b="1" dirty="0"/>
          </a:p>
        </p:txBody>
      </p:sp>
      <p:sp>
        <p:nvSpPr>
          <p:cNvPr id="3" name="TextBox 2"/>
          <p:cNvSpPr txBox="1"/>
          <p:nvPr/>
        </p:nvSpPr>
        <p:spPr>
          <a:xfrm>
            <a:off x="889000" y="4937760"/>
            <a:ext cx="10043160" cy="923330"/>
          </a:xfrm>
          <a:prstGeom prst="rect">
            <a:avLst/>
          </a:prstGeom>
          <a:noFill/>
        </p:spPr>
        <p:txBody>
          <a:bodyPr wrap="square" rtlCol="0">
            <a:spAutoFit/>
          </a:bodyPr>
          <a:lstStyle/>
          <a:p>
            <a:r>
              <a:rPr lang="en-GB" dirty="0"/>
              <a:t>The assets on the following slides can all be downloaded from: </a:t>
            </a:r>
            <a:r>
              <a:rPr lang="en-GB" dirty="0">
                <a:hlinkClick r:id="rId4"/>
              </a:rPr>
              <a:t>www.thinkuknow.co.uk/professionals/ourviews/onlinesafetyathome-resources</a:t>
            </a:r>
            <a:r>
              <a:rPr lang="en-GB" dirty="0"/>
              <a:t> </a:t>
            </a:r>
          </a:p>
          <a:p>
            <a:endParaRPr lang="en-GB" dirty="0"/>
          </a:p>
        </p:txBody>
      </p:sp>
    </p:spTree>
    <p:extLst>
      <p:ext uri="{BB962C8B-B14F-4D97-AF65-F5344CB8AC3E}">
        <p14:creationId xmlns:p14="http://schemas.microsoft.com/office/powerpoint/2010/main" val="2650894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20B92A-447C-1F42-8A96-FDE1C2B910E5}"/>
              </a:ext>
            </a:extLst>
          </p:cNvPr>
          <p:cNvPicPr/>
          <p:nvPr/>
        </p:nvPicPr>
        <p:blipFill rotWithShape="1">
          <a:blip r:embed="rId3">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2" name="Rectangle 1">
            <a:extLst>
              <a:ext uri="{FF2B5EF4-FFF2-40B4-BE49-F238E27FC236}">
                <a16:creationId xmlns:a16="http://schemas.microsoft.com/office/drawing/2014/main" id="{6C61E7E0-803C-A442-87A4-BE46CB9ABF82}"/>
              </a:ext>
            </a:extLst>
          </p:cNvPr>
          <p:cNvSpPr/>
          <p:nvPr/>
        </p:nvSpPr>
        <p:spPr>
          <a:xfrm>
            <a:off x="295275" y="228601"/>
            <a:ext cx="11687175" cy="6391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A3C3125-B9A6-5B4E-9767-F9F9F7965E5A}"/>
              </a:ext>
            </a:extLst>
          </p:cNvPr>
          <p:cNvSpPr txBox="1"/>
          <p:nvPr/>
        </p:nvSpPr>
        <p:spPr>
          <a:xfrm>
            <a:off x="904240" y="375547"/>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Downloadable Banners/Images*</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8200" y="1241070"/>
            <a:ext cx="10058400" cy="88011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200" y="2302272"/>
            <a:ext cx="10058400" cy="88011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8200" y="3405150"/>
            <a:ext cx="10058400" cy="880110"/>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4264" y="4461650"/>
            <a:ext cx="10092335" cy="88011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799" y="5521722"/>
            <a:ext cx="10129799" cy="880110"/>
          </a:xfrm>
          <a:prstGeom prst="rect">
            <a:avLst/>
          </a:prstGeom>
        </p:spPr>
      </p:pic>
    </p:spTree>
    <p:extLst>
      <p:ext uri="{BB962C8B-B14F-4D97-AF65-F5344CB8AC3E}">
        <p14:creationId xmlns:p14="http://schemas.microsoft.com/office/powerpoint/2010/main" val="895018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20B92A-447C-1F42-8A96-FDE1C2B910E5}"/>
              </a:ext>
            </a:extLst>
          </p:cNvPr>
          <p:cNvPicPr/>
          <p:nvPr/>
        </p:nvPicPr>
        <p:blipFill rotWithShape="1">
          <a:blip r:embed="rId3">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2" name="Rectangle 1">
            <a:extLst>
              <a:ext uri="{FF2B5EF4-FFF2-40B4-BE49-F238E27FC236}">
                <a16:creationId xmlns:a16="http://schemas.microsoft.com/office/drawing/2014/main" id="{6C61E7E0-803C-A442-87A4-BE46CB9ABF82}"/>
              </a:ext>
            </a:extLst>
          </p:cNvPr>
          <p:cNvSpPr/>
          <p:nvPr/>
        </p:nvSpPr>
        <p:spPr>
          <a:xfrm>
            <a:off x="295275" y="228601"/>
            <a:ext cx="11687175" cy="6391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A3C3125-B9A6-5B4E-9767-F9F9F7965E5A}"/>
              </a:ext>
            </a:extLst>
          </p:cNvPr>
          <p:cNvSpPr txBox="1"/>
          <p:nvPr/>
        </p:nvSpPr>
        <p:spPr>
          <a:xfrm>
            <a:off x="837565" y="404122"/>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Downloadable Banners/Images*</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6406" y="1345757"/>
            <a:ext cx="3872216" cy="324607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182" y="1345758"/>
            <a:ext cx="3872217" cy="324607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3518" y="4114046"/>
            <a:ext cx="4772993" cy="2386496"/>
          </a:xfrm>
          <a:prstGeom prst="rect">
            <a:avLst/>
          </a:prstGeom>
        </p:spPr>
      </p:pic>
    </p:spTree>
    <p:extLst>
      <p:ext uri="{BB962C8B-B14F-4D97-AF65-F5344CB8AC3E}">
        <p14:creationId xmlns:p14="http://schemas.microsoft.com/office/powerpoint/2010/main" val="1889376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385763"/>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21DB621-BC2B-CE4D-9AB9-D0B9211FC67C}"/>
              </a:ext>
            </a:extLst>
          </p:cNvPr>
          <p:cNvSpPr txBox="1"/>
          <p:nvPr/>
        </p:nvSpPr>
        <p:spPr>
          <a:xfrm>
            <a:off x="904240" y="765949"/>
            <a:ext cx="9956800" cy="646331"/>
          </a:xfrm>
          <a:prstGeom prst="rect">
            <a:avLst/>
          </a:prstGeom>
          <a:noFill/>
        </p:spPr>
        <p:txBody>
          <a:bodyPr wrap="square" rtlCol="0">
            <a:spAutoFit/>
          </a:bodyPr>
          <a:lstStyle/>
          <a:p>
            <a:r>
              <a:rPr lang="en-GB"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About #OnlineSafetyAtHome</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ontent Placeholder 2"/>
          <p:cNvSpPr txBox="1">
            <a:spLocks/>
          </p:cNvSpPr>
          <p:nvPr/>
        </p:nvSpPr>
        <p:spPr>
          <a:xfrm>
            <a:off x="904240" y="1657033"/>
            <a:ext cx="10515600"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smtClean="0"/>
              <a:t> #OnlineSafetyAtHome has been created by the NCA-CEOP Thinkuknow Education Team to support parents and carers during COVID-19 and the closure of schools.</a:t>
            </a:r>
          </a:p>
          <a:p>
            <a:pPr marL="0" indent="0">
              <a:buNone/>
            </a:pPr>
            <a:endParaRPr lang="en-GB" dirty="0"/>
          </a:p>
          <a:p>
            <a:pPr marL="0" indent="0">
              <a:buNone/>
            </a:pPr>
            <a:r>
              <a:rPr lang="en-GB" dirty="0" smtClean="0"/>
              <a:t>Each fortnight, we release new home activity packs with simple 15 minute activities parents and carers can do with their child to support their online safety at home. </a:t>
            </a:r>
          </a:p>
          <a:p>
            <a:pPr marL="0" indent="0">
              <a:buNone/>
            </a:pPr>
            <a:endParaRPr lang="en-GB" dirty="0"/>
          </a:p>
          <a:p>
            <a:pPr marL="0" indent="0">
              <a:buNone/>
            </a:pPr>
            <a:r>
              <a:rPr lang="en-GB" dirty="0" smtClean="0"/>
              <a:t>Today (21</a:t>
            </a:r>
            <a:r>
              <a:rPr lang="en-GB" baseline="30000" dirty="0" smtClean="0"/>
              <a:t>st</a:t>
            </a:r>
            <a:r>
              <a:rPr lang="en-GB" dirty="0" smtClean="0"/>
              <a:t> April) we launch our third set of activities, with the first two releases having a combined download total over 100,000.</a:t>
            </a:r>
          </a:p>
          <a:p>
            <a:pPr marL="0" indent="0">
              <a:buNone/>
            </a:pPr>
            <a:endParaRPr lang="en-GB" dirty="0"/>
          </a:p>
          <a:p>
            <a:pPr marL="0" indent="0">
              <a:buNone/>
            </a:pPr>
            <a:r>
              <a:rPr lang="en-GB" dirty="0" smtClean="0"/>
              <a:t>This pack will provide you with the content and assets you will need to share  #</a:t>
            </a:r>
            <a:r>
              <a:rPr lang="en-GB" dirty="0"/>
              <a:t>OnlineSafetyAtHome </a:t>
            </a:r>
            <a:r>
              <a:rPr lang="en-GB" dirty="0" smtClean="0"/>
              <a:t>with the families you work with. Thank you for your continued support.</a:t>
            </a:r>
          </a:p>
          <a:p>
            <a:pPr marL="0" indent="0">
              <a:buNone/>
            </a:pPr>
            <a:endParaRPr lang="en-GB" dirty="0"/>
          </a:p>
        </p:txBody>
      </p:sp>
    </p:spTree>
    <p:extLst>
      <p:ext uri="{BB962C8B-B14F-4D97-AF65-F5344CB8AC3E}">
        <p14:creationId xmlns:p14="http://schemas.microsoft.com/office/powerpoint/2010/main" val="29917924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20B92A-447C-1F42-8A96-FDE1C2B910E5}"/>
              </a:ext>
            </a:extLst>
          </p:cNvPr>
          <p:cNvPicPr/>
          <p:nvPr/>
        </p:nvPicPr>
        <p:blipFill rotWithShape="1">
          <a:blip r:embed="rId3">
            <a:extLst>
              <a:ext uri="{28A0092B-C50C-407E-A947-70E740481C1C}">
                <a14:useLocalDpi xmlns:a14="http://schemas.microsoft.com/office/drawing/2010/main" val="0"/>
              </a:ext>
            </a:extLst>
          </a:blip>
          <a:srcRect l="32725" t="27828" r="51055" b="42983"/>
          <a:stretch/>
        </p:blipFill>
        <p:spPr bwMode="auto">
          <a:xfrm>
            <a:off x="5715" y="-4762"/>
            <a:ext cx="12192000" cy="6858000"/>
          </a:xfrm>
          <a:prstGeom prst="rect">
            <a:avLst/>
          </a:prstGeom>
          <a:noFill/>
          <a:ln>
            <a:noFill/>
          </a:ln>
        </p:spPr>
      </p:pic>
      <p:sp>
        <p:nvSpPr>
          <p:cNvPr id="2" name="Rectangle 1">
            <a:extLst>
              <a:ext uri="{FF2B5EF4-FFF2-40B4-BE49-F238E27FC236}">
                <a16:creationId xmlns:a16="http://schemas.microsoft.com/office/drawing/2014/main" id="{6C61E7E0-803C-A442-87A4-BE46CB9ABF82}"/>
              </a:ext>
            </a:extLst>
          </p:cNvPr>
          <p:cNvSpPr/>
          <p:nvPr/>
        </p:nvSpPr>
        <p:spPr>
          <a:xfrm>
            <a:off x="295275" y="228601"/>
            <a:ext cx="11687175" cy="6391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A3C3125-B9A6-5B4E-9767-F9F9F7965E5A}"/>
              </a:ext>
            </a:extLst>
          </p:cNvPr>
          <p:cNvSpPr txBox="1"/>
          <p:nvPr/>
        </p:nvSpPr>
        <p:spPr>
          <a:xfrm>
            <a:off x="837565" y="404122"/>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Downloadable Banners/Images*</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H:\Offline Files\Outlook Temp\New PI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8690" y="2682963"/>
            <a:ext cx="7820343" cy="149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751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21DB621-BC2B-CE4D-9AB9-D0B9211FC67C}"/>
              </a:ext>
            </a:extLst>
          </p:cNvPr>
          <p:cNvSpPr txBox="1"/>
          <p:nvPr/>
        </p:nvSpPr>
        <p:spPr>
          <a:xfrm>
            <a:off x="838200" y="871518"/>
            <a:ext cx="9956800" cy="954107"/>
          </a:xfrm>
          <a:prstGeom prst="rect">
            <a:avLst/>
          </a:prstGeom>
          <a:noFill/>
        </p:spPr>
        <p:txBody>
          <a:bodyPr wrap="square" rtlCol="0">
            <a:spAutoFit/>
          </a:bodyPr>
          <a:lstStyle/>
          <a:p>
            <a:pPr algn="ct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Thank you!</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a:p>
            <a:pPr algn="ctr"/>
            <a:endParaRPr lang="en-US" sz="2000" b="1" dirty="0" smtClean="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838200" y="2144103"/>
            <a:ext cx="10321223" cy="2739211"/>
          </a:xfrm>
          <a:prstGeom prst="rect">
            <a:avLst/>
          </a:prstGeom>
          <a:noFill/>
        </p:spPr>
        <p:txBody>
          <a:bodyPr wrap="square" rtlCol="0">
            <a:spAutoFit/>
          </a:bodyPr>
          <a:lstStyle/>
          <a:p>
            <a:r>
              <a:rPr lang="en-GB" sz="2400" dirty="0" smtClean="0"/>
              <a:t>Thank you for supporting the #OnlineSafetyAtHome campaign. Please don’t forget to tag us in any social posts and if you have any questions about the campaign, please contact the NCA-CEOP Education Team at </a:t>
            </a:r>
            <a:r>
              <a:rPr lang="en-GB" sz="2400" dirty="0" smtClean="0">
                <a:hlinkClick r:id="rId3"/>
              </a:rPr>
              <a:t>ceopeducation@nca.gov.uk</a:t>
            </a:r>
            <a:endParaRPr lang="en-GB" sz="2400" dirty="0" smtClean="0"/>
          </a:p>
          <a:p>
            <a:endParaRPr lang="en-GB" dirty="0"/>
          </a:p>
          <a:p>
            <a:endParaRPr lang="en-GB" dirty="0"/>
          </a:p>
          <a:p>
            <a:endParaRPr lang="en-GB" sz="1400" dirty="0"/>
          </a:p>
          <a:p>
            <a:r>
              <a:rPr lang="en-GB" sz="1400" dirty="0"/>
              <a:t> </a:t>
            </a:r>
          </a:p>
          <a:p>
            <a:endParaRPr lang="en-GB" sz="1200" dirty="0"/>
          </a:p>
        </p:txBody>
      </p:sp>
    </p:spTree>
    <p:extLst>
      <p:ext uri="{BB962C8B-B14F-4D97-AF65-F5344CB8AC3E}">
        <p14:creationId xmlns:p14="http://schemas.microsoft.com/office/powerpoint/2010/main" val="80133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866140" y="722275"/>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Example activity pack – Primary age </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874" y="1808736"/>
            <a:ext cx="4614307" cy="3868164"/>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2317"/>
          <a:stretch/>
        </p:blipFill>
        <p:spPr bwMode="auto">
          <a:xfrm>
            <a:off x="6492239" y="1527858"/>
            <a:ext cx="4511039" cy="4673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7479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848360" y="722274"/>
            <a:ext cx="9956800" cy="584775"/>
          </a:xfrm>
          <a:prstGeom prst="rect">
            <a:avLst/>
          </a:prstGeom>
          <a:noFill/>
        </p:spPr>
        <p:txBody>
          <a:bodyPr wrap="square" rtlCol="0">
            <a:spAutoFit/>
          </a:bodyPr>
          <a:lstStyle/>
          <a:p>
            <a:r>
              <a:rPr lang="en-US" sz="32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Example activity pack – Secondary  age </a:t>
            </a:r>
            <a:endParaRPr lang="en-US" sz="32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625" t="19535" r="25396" b="2558"/>
          <a:stretch/>
        </p:blipFill>
        <p:spPr bwMode="auto">
          <a:xfrm>
            <a:off x="6096000" y="1569720"/>
            <a:ext cx="5120640" cy="4206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1"/>
          <p:cNvPicPr>
            <a:picLocks noChangeAspect="1" noChangeArrowheads="1"/>
          </p:cNvPicPr>
          <p:nvPr/>
        </p:nvPicPr>
        <p:blipFill>
          <a:blip r:embed="rId4">
            <a:extLst>
              <a:ext uri="{28A0092B-C50C-407E-A947-70E740481C1C}">
                <a14:useLocalDpi xmlns:a14="http://schemas.microsoft.com/office/drawing/2010/main" val="0"/>
              </a:ext>
            </a:extLst>
          </a:blip>
          <a:srcRect l="18590" t="11598" r="16539" b="8675"/>
          <a:stretch>
            <a:fillRect/>
          </a:stretch>
        </p:blipFill>
        <p:spPr bwMode="auto">
          <a:xfrm>
            <a:off x="767079" y="1846885"/>
            <a:ext cx="5278121" cy="365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687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H="1">
            <a:off x="4085136" y="3838575"/>
            <a:ext cx="1041675" cy="2338388"/>
          </a:xfrm>
        </p:spPr>
      </p:pic>
      <p:pic>
        <p:nvPicPr>
          <p:cNvPr id="4" name="Picture 3">
            <a:extLst>
              <a:ext uri="{FF2B5EF4-FFF2-40B4-BE49-F238E27FC236}">
                <a16:creationId xmlns:a16="http://schemas.microsoft.com/office/drawing/2014/main" id="{2F20B92A-447C-1F42-8A96-FDE1C2B910E5}"/>
              </a:ext>
            </a:extLst>
          </p:cNvPr>
          <p:cNvPicPr/>
          <p:nvPr/>
        </p:nvPicPr>
        <p:blipFill rotWithShape="1">
          <a:blip r:embed="rId3">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21DB621-BC2B-CE4D-9AB9-D0B9211FC67C}"/>
              </a:ext>
            </a:extLst>
          </p:cNvPr>
          <p:cNvSpPr txBox="1"/>
          <p:nvPr/>
        </p:nvSpPr>
        <p:spPr>
          <a:xfrm>
            <a:off x="904240" y="765950"/>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Parents and </a:t>
            </a:r>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C</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arers </a:t>
            </a:r>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H</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elpsheets</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904240" y="1573538"/>
            <a:ext cx="10373360" cy="1938992"/>
          </a:xfrm>
          <a:prstGeom prst="rect">
            <a:avLst/>
          </a:prstGeom>
          <a:noFill/>
        </p:spPr>
        <p:txBody>
          <a:bodyPr wrap="square" rtlCol="0">
            <a:spAutoFit/>
          </a:bodyPr>
          <a:lstStyle/>
          <a:p>
            <a:r>
              <a:rPr lang="en-GB" sz="2400" dirty="0" smtClean="0">
                <a:effectLst/>
              </a:rPr>
              <a:t>In addition to the activities, we have created</a:t>
            </a:r>
            <a:r>
              <a:rPr lang="en-GB" sz="2400" dirty="0" smtClean="0"/>
              <a:t> </a:t>
            </a:r>
            <a:r>
              <a:rPr lang="en-GB" sz="2400" dirty="0"/>
              <a:t>Parents and Carers </a:t>
            </a:r>
            <a:r>
              <a:rPr lang="en-GB" sz="2400" dirty="0" smtClean="0"/>
              <a:t>Helpsheets with key </a:t>
            </a:r>
            <a:r>
              <a:rPr lang="en-GB" sz="2400" dirty="0"/>
              <a:t>online safety advice and links to our resources, as well as </a:t>
            </a:r>
            <a:r>
              <a:rPr lang="en-GB" sz="2400" dirty="0" smtClean="0"/>
              <a:t>different support </a:t>
            </a:r>
            <a:r>
              <a:rPr lang="en-GB" sz="2400" dirty="0"/>
              <a:t>services</a:t>
            </a:r>
            <a:r>
              <a:rPr lang="en-GB" sz="1600" dirty="0"/>
              <a:t>.</a:t>
            </a:r>
            <a:r>
              <a:rPr lang="en-GB" sz="1600" dirty="0" smtClean="0"/>
              <a:t> </a:t>
            </a:r>
          </a:p>
          <a:p>
            <a:endParaRPr lang="en-GB" sz="2400" dirty="0">
              <a:effectLst/>
            </a:endParaRPr>
          </a:p>
          <a:p>
            <a:r>
              <a:rPr lang="en-GB" sz="2400" dirty="0" smtClean="0"/>
              <a:t>You can find these </a:t>
            </a:r>
            <a:r>
              <a:rPr lang="en-GB" sz="2400" dirty="0" smtClean="0">
                <a:hlinkClick r:id="rId4"/>
              </a:rPr>
              <a:t>here</a:t>
            </a:r>
            <a:r>
              <a:rPr lang="en-GB" sz="2400" dirty="0" smtClean="0"/>
              <a:t>.</a:t>
            </a:r>
            <a:endParaRPr lang="en-GB" sz="2400" dirty="0">
              <a:effectLst/>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16049" y="3028949"/>
            <a:ext cx="1378034" cy="3290569"/>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151264" y="2905124"/>
            <a:ext cx="1245181" cy="3414395"/>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798569" y="2748715"/>
            <a:ext cx="1118743" cy="3570805"/>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0404" y="3028949"/>
            <a:ext cx="1462506" cy="3283083"/>
          </a:xfrm>
          <a:prstGeom prst="rect">
            <a:avLst/>
          </a:prstGeom>
        </p:spPr>
      </p:pic>
    </p:spTree>
    <p:extLst>
      <p:ext uri="{BB962C8B-B14F-4D97-AF65-F5344CB8AC3E}">
        <p14:creationId xmlns:p14="http://schemas.microsoft.com/office/powerpoint/2010/main" val="152945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help us to shape our offer and better meet your needs, please complete our short survey. It should take no more than 5 minutes to complete.</a:t>
            </a: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904240" y="918350"/>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Parents survey</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904241" y="1743075"/>
            <a:ext cx="10382884" cy="1569660"/>
          </a:xfrm>
          <a:prstGeom prst="rect">
            <a:avLst/>
          </a:prstGeom>
          <a:noFill/>
        </p:spPr>
        <p:txBody>
          <a:bodyPr wrap="square" rtlCol="0">
            <a:spAutoFit/>
          </a:bodyPr>
          <a:lstStyle/>
          <a:p>
            <a:r>
              <a:rPr lang="en-GB" sz="2400" dirty="0"/>
              <a:t>To help </a:t>
            </a:r>
            <a:r>
              <a:rPr lang="en-GB" sz="2400" dirty="0" smtClean="0"/>
              <a:t>us </a:t>
            </a:r>
            <a:r>
              <a:rPr lang="en-GB" sz="2400" dirty="0"/>
              <a:t>shape </a:t>
            </a:r>
            <a:r>
              <a:rPr lang="en-GB" sz="2400" dirty="0" smtClean="0"/>
              <a:t>the #OnlineSafetyAtHome package, we are asking parents and carers to complete our short survey. It </a:t>
            </a:r>
            <a:r>
              <a:rPr lang="en-GB" sz="2400" dirty="0"/>
              <a:t>should take no more than 5 minutes to complete</a:t>
            </a:r>
            <a:r>
              <a:rPr lang="en-GB" sz="2400" dirty="0" smtClean="0"/>
              <a:t>. Please ask the parents and carers you work with take part, the survey can be found </a:t>
            </a:r>
            <a:r>
              <a:rPr lang="en-GB" sz="2400" dirty="0" smtClean="0">
                <a:hlinkClick r:id="rId3"/>
              </a:rPr>
              <a:t>here.</a:t>
            </a:r>
            <a:endParaRPr lang="en-GB" sz="24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2983" y="3231535"/>
            <a:ext cx="5599707" cy="2799853"/>
          </a:xfrm>
          <a:prstGeom prst="rect">
            <a:avLst/>
          </a:prstGeom>
        </p:spPr>
      </p:pic>
    </p:spTree>
    <p:extLst>
      <p:ext uri="{BB962C8B-B14F-4D97-AF65-F5344CB8AC3E}">
        <p14:creationId xmlns:p14="http://schemas.microsoft.com/office/powerpoint/2010/main" val="461285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25FAFF-6047-CD40-B444-963BCCD5ACE7}"/>
              </a:ext>
            </a:extLst>
          </p:cNvPr>
          <p:cNvPicPr/>
          <p:nvPr/>
        </p:nvPicPr>
        <p:blipFill rotWithShape="1">
          <a:blip r:embed="rId2">
            <a:extLst>
              <a:ext uri="{28A0092B-C50C-407E-A947-70E740481C1C}">
                <a14:useLocalDpi xmlns:a14="http://schemas.microsoft.com/office/drawing/2010/main" val="0"/>
              </a:ext>
            </a:extLst>
          </a:blip>
          <a:srcRect l="29249" t="35935" r="60481" b="24140"/>
          <a:stretch/>
        </p:blipFill>
        <p:spPr bwMode="auto">
          <a:xfrm>
            <a:off x="0" y="0"/>
            <a:ext cx="12192000" cy="6858000"/>
          </a:xfrm>
          <a:prstGeom prst="rect">
            <a:avLst/>
          </a:prstGeom>
          <a:noFill/>
          <a:ln>
            <a:noFill/>
          </a:ln>
        </p:spPr>
      </p:pic>
      <p:sp>
        <p:nvSpPr>
          <p:cNvPr id="14" name="Rectangle 13">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help us to shape our offer and better meet your needs, please complete our short survey. It should take no more than 5 minutes to complete.</a:t>
            </a:r>
            <a:endParaRPr lang="en-US" dirty="0"/>
          </a:p>
        </p:txBody>
      </p:sp>
      <p:sp>
        <p:nvSpPr>
          <p:cNvPr id="16" name="TextBox 15">
            <a:extLst>
              <a:ext uri="{FF2B5EF4-FFF2-40B4-BE49-F238E27FC236}">
                <a16:creationId xmlns:a16="http://schemas.microsoft.com/office/drawing/2014/main" id="{421DB621-BC2B-CE4D-9AB9-D0B9211FC67C}"/>
              </a:ext>
            </a:extLst>
          </p:cNvPr>
          <p:cNvSpPr txBox="1"/>
          <p:nvPr/>
        </p:nvSpPr>
        <p:spPr>
          <a:xfrm>
            <a:off x="904240" y="918350"/>
            <a:ext cx="9956800" cy="646331"/>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Professionals survey</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5175" y="3229155"/>
            <a:ext cx="5610224" cy="2805112"/>
          </a:xfrm>
          <a:prstGeom prst="rect">
            <a:avLst/>
          </a:prstGeom>
        </p:spPr>
      </p:pic>
      <p:sp>
        <p:nvSpPr>
          <p:cNvPr id="4" name="TextBox 3"/>
          <p:cNvSpPr txBox="1"/>
          <p:nvPr/>
        </p:nvSpPr>
        <p:spPr>
          <a:xfrm>
            <a:off x="904241" y="1743075"/>
            <a:ext cx="10382884" cy="1200329"/>
          </a:xfrm>
          <a:prstGeom prst="rect">
            <a:avLst/>
          </a:prstGeom>
          <a:noFill/>
        </p:spPr>
        <p:txBody>
          <a:bodyPr wrap="square" rtlCol="0">
            <a:spAutoFit/>
          </a:bodyPr>
          <a:lstStyle/>
          <a:p>
            <a:r>
              <a:rPr lang="en-GB" sz="2400" dirty="0"/>
              <a:t>To help </a:t>
            </a:r>
            <a:r>
              <a:rPr lang="en-GB" sz="2400" dirty="0" smtClean="0"/>
              <a:t>us </a:t>
            </a:r>
            <a:r>
              <a:rPr lang="en-GB" sz="2400" dirty="0"/>
              <a:t>shape </a:t>
            </a:r>
            <a:r>
              <a:rPr lang="en-GB" sz="2400" dirty="0" smtClean="0"/>
              <a:t>the #OnlineSafetyAtHome package, we are asking professionals to complete and share our short survey. It </a:t>
            </a:r>
            <a:r>
              <a:rPr lang="en-GB" sz="2400" dirty="0"/>
              <a:t>should take no more than 5 minutes to complete</a:t>
            </a:r>
            <a:r>
              <a:rPr lang="en-GB" sz="2400" dirty="0" smtClean="0"/>
              <a:t>. You can find the survey </a:t>
            </a:r>
            <a:r>
              <a:rPr lang="en-GB" sz="2400" dirty="0" smtClean="0">
                <a:hlinkClick r:id="rId4"/>
              </a:rPr>
              <a:t>here.</a:t>
            </a:r>
            <a:endParaRPr lang="en-GB" sz="2400" dirty="0"/>
          </a:p>
        </p:txBody>
      </p:sp>
    </p:spTree>
    <p:extLst>
      <p:ext uri="{BB962C8B-B14F-4D97-AF65-F5344CB8AC3E}">
        <p14:creationId xmlns:p14="http://schemas.microsoft.com/office/powerpoint/2010/main" val="2357245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2832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21DB621-BC2B-CE4D-9AB9-D0B9211FC67C}"/>
              </a:ext>
            </a:extLst>
          </p:cNvPr>
          <p:cNvSpPr txBox="1"/>
          <p:nvPr/>
        </p:nvSpPr>
        <p:spPr>
          <a:xfrm>
            <a:off x="838200" y="745223"/>
            <a:ext cx="9956800" cy="1200329"/>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4 Key </a:t>
            </a:r>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m</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essages for Parents and Carers </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833120" y="3007311"/>
            <a:ext cx="10416540" cy="3123932"/>
          </a:xfrm>
          <a:prstGeom prst="rect">
            <a:avLst/>
          </a:prstGeom>
          <a:noFill/>
        </p:spPr>
        <p:txBody>
          <a:bodyPr wrap="square" rtlCol="0">
            <a:spAutoFit/>
          </a:bodyPr>
          <a:lstStyle/>
          <a:p>
            <a:pPr marL="342900" lvl="0" indent="-342900">
              <a:buAutoNum type="arabicPeriod"/>
            </a:pPr>
            <a:r>
              <a:rPr lang="en-GB" sz="2000" b="1" dirty="0"/>
              <a:t>Use this as an opportunity to </a:t>
            </a:r>
            <a:r>
              <a:rPr lang="en-GB" sz="2000" b="1" dirty="0" smtClean="0"/>
              <a:t>talk  </a:t>
            </a:r>
            <a:r>
              <a:rPr lang="en-GB" sz="2000" b="1" dirty="0"/>
              <a:t>to your </a:t>
            </a:r>
            <a:r>
              <a:rPr lang="en-GB" sz="2000" b="1" dirty="0" smtClean="0"/>
              <a:t>child about their use of the internet </a:t>
            </a:r>
            <a:endParaRPr lang="en-GB" sz="2000" b="1" dirty="0"/>
          </a:p>
          <a:p>
            <a:pPr lvl="0"/>
            <a:r>
              <a:rPr lang="en-GB" sz="2000" dirty="0"/>
              <a:t>With children and parents spending more time at home, now is a great time to continue to chat  with your child about how they are using online technology and what it means to them</a:t>
            </a:r>
            <a:r>
              <a:rPr lang="en-GB" sz="2000" dirty="0" smtClean="0"/>
              <a:t>. Their use of apps and games may have changed since the outbreak, so now is a good time to check in!</a:t>
            </a:r>
            <a:endParaRPr lang="en-GB" sz="2000" dirty="0"/>
          </a:p>
          <a:p>
            <a:pPr lvl="0"/>
            <a:endParaRPr lang="en-GB" sz="2000" b="1" dirty="0" smtClean="0"/>
          </a:p>
          <a:p>
            <a:pPr lvl="0"/>
            <a:r>
              <a:rPr lang="en-GB" sz="2000" b="1" dirty="0" smtClean="0"/>
              <a:t>2. Explore </a:t>
            </a:r>
            <a:r>
              <a:rPr lang="en-GB" sz="2000" b="1" dirty="0"/>
              <a:t>Thinkuknow resources using the #OnlineSafetyAtHome activity packs</a:t>
            </a:r>
          </a:p>
          <a:p>
            <a:r>
              <a:rPr lang="en-GB" sz="2000" dirty="0"/>
              <a:t>Every fortnight  Thinkuknow will release  a new set of #OnlineSafetyAtHome activity </a:t>
            </a:r>
            <a:r>
              <a:rPr lang="en-GB" sz="2000" dirty="0" smtClean="0"/>
              <a:t>packs to </a:t>
            </a:r>
            <a:r>
              <a:rPr lang="en-GB" sz="2000" dirty="0"/>
              <a:t>share with </a:t>
            </a:r>
            <a:r>
              <a:rPr lang="en-GB" sz="2000" dirty="0" smtClean="0"/>
              <a:t>children between </a:t>
            </a:r>
            <a:r>
              <a:rPr lang="en-GB" sz="2000" dirty="0"/>
              <a:t>the ages of 3 and 16. Use these to help you keep up a positive, supportive conversation about safety online in your </a:t>
            </a:r>
            <a:r>
              <a:rPr lang="en-GB" sz="2000" dirty="0" smtClean="0"/>
              <a:t>home</a:t>
            </a:r>
            <a:endParaRPr lang="en-GB" sz="2000" b="1" dirty="0" smtClean="0"/>
          </a:p>
          <a:p>
            <a:pPr lvl="0"/>
            <a:endParaRPr lang="en-GB" sz="1700" dirty="0" smtClean="0">
              <a:effectLst/>
            </a:endParaRPr>
          </a:p>
        </p:txBody>
      </p:sp>
      <p:sp>
        <p:nvSpPr>
          <p:cNvPr id="8" name="TextBox 7"/>
          <p:cNvSpPr txBox="1"/>
          <p:nvPr/>
        </p:nvSpPr>
        <p:spPr>
          <a:xfrm>
            <a:off x="955040" y="2160656"/>
            <a:ext cx="9723120" cy="707886"/>
          </a:xfrm>
          <a:prstGeom prst="rect">
            <a:avLst/>
          </a:prstGeom>
          <a:noFill/>
        </p:spPr>
        <p:txBody>
          <a:bodyPr wrap="square" rtlCol="0">
            <a:spAutoFit/>
          </a:bodyPr>
          <a:lstStyle/>
          <a:p>
            <a:pPr lvl="0"/>
            <a:r>
              <a:rPr lang="en-GB" sz="2000" b="1" dirty="0" smtClean="0">
                <a:effectLst/>
              </a:rPr>
              <a:t>Where possible, please use the followin</a:t>
            </a:r>
            <a:r>
              <a:rPr lang="en-GB" sz="2000" b="1" dirty="0" smtClean="0"/>
              <a:t>g key messages to support the families you work with:</a:t>
            </a:r>
            <a:endParaRPr lang="en-GB" sz="2000" b="1" dirty="0" smtClean="0">
              <a:effectLst/>
            </a:endParaRPr>
          </a:p>
        </p:txBody>
      </p:sp>
    </p:spTree>
    <p:extLst>
      <p:ext uri="{BB962C8B-B14F-4D97-AF65-F5344CB8AC3E}">
        <p14:creationId xmlns:p14="http://schemas.microsoft.com/office/powerpoint/2010/main" val="1693369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2F20B92A-447C-1F42-8A96-FDE1C2B910E5}"/>
              </a:ext>
            </a:extLst>
          </p:cNvPr>
          <p:cNvPicPr/>
          <p:nvPr/>
        </p:nvPicPr>
        <p:blipFill rotWithShape="1">
          <a:blip r:embed="rId2">
            <a:extLst>
              <a:ext uri="{28A0092B-C50C-407E-A947-70E740481C1C}">
                <a14:useLocalDpi xmlns:a14="http://schemas.microsoft.com/office/drawing/2010/main" val="0"/>
              </a:ext>
            </a:extLst>
          </a:blip>
          <a:srcRect l="32725" t="27828" r="51055" b="42983"/>
          <a:stretch/>
        </p:blipFill>
        <p:spPr bwMode="auto">
          <a:xfrm>
            <a:off x="0" y="0"/>
            <a:ext cx="12192000" cy="6858000"/>
          </a:xfrm>
          <a:prstGeom prst="rect">
            <a:avLst/>
          </a:prstGeom>
          <a:noFill/>
          <a:ln>
            <a:noFill/>
          </a:ln>
        </p:spPr>
      </p:pic>
      <p:sp>
        <p:nvSpPr>
          <p:cNvPr id="5" name="Rectangle 4">
            <a:extLst>
              <a:ext uri="{FF2B5EF4-FFF2-40B4-BE49-F238E27FC236}">
                <a16:creationId xmlns:a16="http://schemas.microsoft.com/office/drawing/2014/main" id="{ABED48F1-2B2A-A542-AD18-9B63C23B0086}"/>
              </a:ext>
            </a:extLst>
          </p:cNvPr>
          <p:cNvSpPr/>
          <p:nvPr/>
        </p:nvSpPr>
        <p:spPr>
          <a:xfrm>
            <a:off x="548640" y="533400"/>
            <a:ext cx="1099312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dirty="0">
              <a:solidFill>
                <a:schemeClr val="tx1"/>
              </a:solidFill>
            </a:endParaRPr>
          </a:p>
        </p:txBody>
      </p:sp>
      <p:sp>
        <p:nvSpPr>
          <p:cNvPr id="7" name="TextBox 6">
            <a:extLst>
              <a:ext uri="{FF2B5EF4-FFF2-40B4-BE49-F238E27FC236}">
                <a16:creationId xmlns:a16="http://schemas.microsoft.com/office/drawing/2014/main" id="{421DB621-BC2B-CE4D-9AB9-D0B9211FC67C}"/>
              </a:ext>
            </a:extLst>
          </p:cNvPr>
          <p:cNvSpPr txBox="1"/>
          <p:nvPr/>
        </p:nvSpPr>
        <p:spPr>
          <a:xfrm>
            <a:off x="838200" y="745223"/>
            <a:ext cx="9956800" cy="1200329"/>
          </a:xfrm>
          <a:prstGeom prst="rect">
            <a:avLst/>
          </a:prstGeom>
          <a:noFill/>
        </p:spPr>
        <p:txBody>
          <a:bodyPr wrap="square" rtlCol="0">
            <a:spAutoFit/>
          </a:bodyPr>
          <a:lstStyle/>
          <a:p>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4 Key </a:t>
            </a:r>
            <a:r>
              <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rPr>
              <a:t>m</a:t>
            </a:r>
            <a:r>
              <a:rPr lang="en-US" sz="36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essages for Parents and Carers - continued </a:t>
            </a:r>
            <a:endParaRPr lang="en-US" sz="36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904240" y="2164080"/>
            <a:ext cx="10416540" cy="4047262"/>
          </a:xfrm>
          <a:prstGeom prst="rect">
            <a:avLst/>
          </a:prstGeom>
          <a:noFill/>
        </p:spPr>
        <p:txBody>
          <a:bodyPr wrap="square" rtlCol="0">
            <a:spAutoFit/>
          </a:bodyPr>
          <a:lstStyle/>
          <a:p>
            <a:pPr lvl="0"/>
            <a:endParaRPr lang="en-GB" sz="2000" b="1" dirty="0"/>
          </a:p>
          <a:p>
            <a:pPr lvl="0"/>
            <a:r>
              <a:rPr lang="en-GB" sz="2000" b="1" dirty="0"/>
              <a:t>3. Tell your children to report anything that worries them</a:t>
            </a:r>
          </a:p>
          <a:p>
            <a:pPr lvl="0"/>
            <a:r>
              <a:rPr lang="en-GB" sz="2000" dirty="0"/>
              <a:t>It’s important that children and young people always know where to go if they come across something that worries them or makes them feel uncomfortable online. Remind them regularly that you’re </a:t>
            </a:r>
            <a:r>
              <a:rPr lang="en-GB" sz="2000" dirty="0" smtClean="0"/>
              <a:t>there to </a:t>
            </a:r>
            <a:r>
              <a:rPr lang="en-GB" sz="2000" dirty="0"/>
              <a:t>help. </a:t>
            </a:r>
          </a:p>
          <a:p>
            <a:pPr lvl="0"/>
            <a:endParaRPr lang="en-GB" sz="2000" b="1" dirty="0"/>
          </a:p>
          <a:p>
            <a:pPr lvl="0"/>
            <a:r>
              <a:rPr lang="en-GB" sz="2000" b="1" dirty="0"/>
              <a:t>4. Use parental controls</a:t>
            </a:r>
          </a:p>
          <a:p>
            <a:pPr lvl="0"/>
            <a:r>
              <a:rPr lang="en-GB" sz="2000" dirty="0"/>
              <a:t>Setting parental controls can be a quick and effective tool to help protect your children online, and should be installed on all devices that children use.</a:t>
            </a:r>
          </a:p>
          <a:p>
            <a:pPr lvl="0"/>
            <a:endParaRPr lang="en-GB" sz="2000" dirty="0"/>
          </a:p>
          <a:p>
            <a:r>
              <a:rPr lang="en-GB" sz="2000" dirty="0"/>
              <a:t>More information is available </a:t>
            </a:r>
            <a:r>
              <a:rPr lang="en-GB" sz="2000" dirty="0">
                <a:hlinkClick r:id="rId3"/>
              </a:rPr>
              <a:t>here</a:t>
            </a:r>
            <a:r>
              <a:rPr lang="en-GB" sz="2000" dirty="0"/>
              <a:t>.</a:t>
            </a:r>
          </a:p>
          <a:p>
            <a:pPr marL="342900" lvl="0" indent="-342900">
              <a:buAutoNum type="arabicPeriod"/>
            </a:pPr>
            <a:endParaRPr lang="en-GB" sz="2000" b="1" dirty="0" smtClean="0"/>
          </a:p>
          <a:p>
            <a:pPr lvl="0"/>
            <a:endParaRPr lang="en-GB" sz="1700" dirty="0" smtClean="0">
              <a:effectLst/>
            </a:endParaRPr>
          </a:p>
        </p:txBody>
      </p:sp>
    </p:spTree>
    <p:extLst>
      <p:ext uri="{BB962C8B-B14F-4D97-AF65-F5344CB8AC3E}">
        <p14:creationId xmlns:p14="http://schemas.microsoft.com/office/powerpoint/2010/main" val="3654399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1539</Words>
  <Application>Microsoft Office PowerPoint</Application>
  <PresentationFormat>Widescreen</PresentationFormat>
  <Paragraphs>143</Paragraphs>
  <Slides>21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Digital Comms NCA</dc:creator>
  <cp:lastModifiedBy>James Hughes</cp:lastModifiedBy>
  <cp:revision>26</cp:revision>
  <dcterms:created xsi:type="dcterms:W3CDTF">2020-03-31T11:38:32Z</dcterms:created>
  <dcterms:modified xsi:type="dcterms:W3CDTF">2020-04-21T10:09:05Z</dcterms:modified>
</cp:coreProperties>
</file>