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5" r:id="rId4"/>
    <p:sldId id="266" r:id="rId5"/>
    <p:sldId id="256" r:id="rId6"/>
    <p:sldId id="259" r:id="rId7"/>
    <p:sldId id="260" r:id="rId8"/>
    <p:sldId id="261" r:id="rId9"/>
    <p:sldId id="262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0" d="100"/>
          <a:sy n="120" d="100"/>
        </p:scale>
        <p:origin x="134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D1DC7-B854-40A4-ACF2-C1C96DA0F49F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2D3D2-E845-4EC4-8B70-494BFB4B9FEF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D1DC7-B854-40A4-ACF2-C1C96DA0F49F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2D3D2-E845-4EC4-8B70-494BFB4B9FEF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D1DC7-B854-40A4-ACF2-C1C96DA0F49F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2D3D2-E845-4EC4-8B70-494BFB4B9FEF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D1DC7-B854-40A4-ACF2-C1C96DA0F49F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2D3D2-E845-4EC4-8B70-494BFB4B9FEF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D1DC7-B854-40A4-ACF2-C1C96DA0F49F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2D3D2-E845-4EC4-8B70-494BFB4B9FEF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D1DC7-B854-40A4-ACF2-C1C96DA0F49F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2D3D2-E845-4EC4-8B70-494BFB4B9FEF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D1DC7-B854-40A4-ACF2-C1C96DA0F49F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2D3D2-E845-4EC4-8B70-494BFB4B9FEF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D1DC7-B854-40A4-ACF2-C1C96DA0F49F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2D3D2-E845-4EC4-8B70-494BFB4B9FEF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D1DC7-B854-40A4-ACF2-C1C96DA0F49F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2D3D2-E845-4EC4-8B70-494BFB4B9FEF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D1DC7-B854-40A4-ACF2-C1C96DA0F49F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2D3D2-E845-4EC4-8B70-494BFB4B9FEF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D1DC7-B854-40A4-ACF2-C1C96DA0F49F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2D3D2-E845-4EC4-8B70-494BFB4B9FEF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9D1DC7-B854-40A4-ACF2-C1C96DA0F49F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72D3D2-E845-4EC4-8B70-494BFB4B9FEF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1772816"/>
            <a:ext cx="8229600" cy="1143000"/>
          </a:xfrm>
        </p:spPr>
        <p:txBody>
          <a:bodyPr>
            <a:normAutofit/>
          </a:bodyPr>
          <a:lstStyle/>
          <a:p>
            <a:r>
              <a:rPr lang="en-GB" sz="6600" dirty="0">
                <a:latin typeface="Comic Sans MS" pitchFamily="66" charset="0"/>
              </a:rPr>
              <a:t>Long Multiplication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r>
              <a:rPr lang="en-GB" dirty="0">
                <a:latin typeface="Comic Sans MS" pitchFamily="66" charset="0"/>
              </a:rPr>
              <a:t>This is the formal written method of multiplying  numbers with more than one digit.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en-GB" sz="2000" dirty="0">
                <a:latin typeface="Comic Sans MS" pitchFamily="66" charset="0"/>
              </a:rPr>
              <a:t>We have already seen how to do short multiplication – where we multiply by a single digit number: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75856" y="1052736"/>
            <a:ext cx="2160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Comic Sans MS" pitchFamily="66" charset="0"/>
              </a:rPr>
              <a:t>43 x 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91880" y="1988840"/>
            <a:ext cx="13681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latin typeface="Comic Sans MS" pitchFamily="66" charset="0"/>
              </a:rPr>
              <a:t>43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67944" y="2780928"/>
            <a:ext cx="6480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latin typeface="Comic Sans MS" pitchFamily="66" charset="0"/>
              </a:rPr>
              <a:t>8</a:t>
            </a:r>
          </a:p>
        </p:txBody>
      </p:sp>
      <p:sp>
        <p:nvSpPr>
          <p:cNvPr id="6" name="TextBox 5"/>
          <p:cNvSpPr txBox="1"/>
          <p:nvPr/>
        </p:nvSpPr>
        <p:spPr>
          <a:xfrm flipV="1">
            <a:off x="2555776" y="3717032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____________________</a:t>
            </a:r>
          </a:p>
        </p:txBody>
      </p:sp>
      <p:sp>
        <p:nvSpPr>
          <p:cNvPr id="7" name="TextBox 6"/>
          <p:cNvSpPr txBox="1"/>
          <p:nvPr/>
        </p:nvSpPr>
        <p:spPr>
          <a:xfrm flipV="1">
            <a:off x="2627784" y="4509120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____________________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67944" y="3645024"/>
            <a:ext cx="6480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latin typeface="Comic Sans MS" pitchFamily="66" charset="0"/>
              </a:rPr>
              <a:t>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35896" y="4581128"/>
            <a:ext cx="648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Comic Sans MS" pitchFamily="66" charset="0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419872" y="3645024"/>
            <a:ext cx="6480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latin typeface="Comic Sans MS" pitchFamily="66" charset="0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843808" y="3645024"/>
            <a:ext cx="6480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latin typeface="Comic Sans MS" pitchFamily="66" charset="0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627784" y="2708920"/>
            <a:ext cx="6480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latin typeface="Comic Sans MS" pitchFamily="66" charset="0"/>
              </a:rPr>
              <a:t>x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6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1328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>
                <a:latin typeface="Comic Sans MS" pitchFamily="66" charset="0"/>
              </a:rPr>
              <a:t>Long multiplication takes this method a little bit further: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87624" y="260648"/>
            <a:ext cx="5554960" cy="1143000"/>
          </a:xfrm>
        </p:spPr>
        <p:txBody>
          <a:bodyPr>
            <a:normAutofit/>
          </a:bodyPr>
          <a:lstStyle/>
          <a:p>
            <a:r>
              <a:rPr lang="en-GB" sz="5400" dirty="0">
                <a:latin typeface="Comic Sans MS" pitchFamily="66" charset="0"/>
              </a:rPr>
              <a:t>43 x 65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7584" y="1484784"/>
            <a:ext cx="33123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>
                <a:latin typeface="Comic Sans MS" pitchFamily="66" charset="0"/>
              </a:rPr>
              <a:t>(40 x 65)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11960" y="1484784"/>
            <a:ext cx="5760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>
                <a:latin typeface="Comic Sans MS" pitchFamily="66" charset="0"/>
              </a:rPr>
              <a:t>+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04048" y="1412776"/>
            <a:ext cx="28083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>
                <a:latin typeface="Comic Sans MS" pitchFamily="66" charset="0"/>
              </a:rPr>
              <a:t>(3 x 65)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3568" y="2492896"/>
            <a:ext cx="3528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Comic Sans MS" pitchFamily="66" charset="0"/>
              </a:rPr>
              <a:t>We set it out like this: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31640" y="3068960"/>
            <a:ext cx="13681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latin typeface="Comic Sans MS" pitchFamily="66" charset="0"/>
              </a:rPr>
              <a:t>65</a:t>
            </a:r>
          </a:p>
          <a:p>
            <a:r>
              <a:rPr lang="en-GB" sz="7200" dirty="0">
                <a:latin typeface="Comic Sans MS" pitchFamily="66" charset="0"/>
              </a:rPr>
              <a:t>43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7584" y="4293096"/>
            <a:ext cx="5040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>
                <a:latin typeface="Comic Sans MS" pitchFamily="66" charset="0"/>
              </a:rPr>
              <a:t>x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1520" y="4869160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______________________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51520" y="5661248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_______________________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88024" y="3265405"/>
            <a:ext cx="40324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omic Sans MS" pitchFamily="66" charset="0"/>
              </a:rPr>
              <a:t>First, we will make an estimate: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868144" y="4246815"/>
            <a:ext cx="2016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omic Sans MS" pitchFamily="66" charset="0"/>
              </a:rPr>
              <a:t>7 x 4 is 28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52120" y="4743598"/>
            <a:ext cx="3312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omic Sans MS" pitchFamily="66" charset="0"/>
              </a:rPr>
              <a:t>70 x 40 is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417840" y="5360884"/>
            <a:ext cx="2916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omic Sans MS" pitchFamily="66" charset="0"/>
              </a:rPr>
              <a:t>7 x 4 x 10 x 10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300192" y="5908649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omic Sans MS" pitchFamily="66" charset="0"/>
              </a:rPr>
              <a:t>= 2800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2" grpId="0"/>
      <p:bldP spid="13" grpId="0"/>
      <p:bldP spid="14" grpId="0"/>
      <p:bldP spid="16" grpId="0"/>
      <p:bldP spid="17" grpId="0"/>
      <p:bldP spid="1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131840" y="908720"/>
            <a:ext cx="13681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latin typeface="Comic Sans MS" pitchFamily="66" charset="0"/>
              </a:rPr>
              <a:t>65</a:t>
            </a:r>
          </a:p>
          <a:p>
            <a:r>
              <a:rPr lang="en-GB" sz="7200" dirty="0">
                <a:latin typeface="Comic Sans MS" pitchFamily="66" charset="0"/>
              </a:rPr>
              <a:t>43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55776" y="2132856"/>
            <a:ext cx="5040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>
                <a:latin typeface="Comic Sans MS" pitchFamily="66" charset="0"/>
              </a:rPr>
              <a:t>x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07704" y="2708920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______________________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07704" y="3501008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_______________________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51712" y="0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omic Sans MS" pitchFamily="66" charset="0"/>
              </a:rPr>
              <a:t>e: 2800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732240" y="1052736"/>
            <a:ext cx="1152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omic Sans MS" pitchFamily="66" charset="0"/>
              </a:rPr>
              <a:t>3 x 5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707904" y="2852936"/>
            <a:ext cx="10081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latin typeface="Comic Sans MS" pitchFamily="66" charset="0"/>
              </a:rPr>
              <a:t>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347864" y="3789040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32240" y="1556792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omic Sans MS" pitchFamily="66" charset="0"/>
              </a:rPr>
              <a:t>3x 6</a:t>
            </a:r>
            <a:r>
              <a:rPr lang="en-GB" dirty="0"/>
              <a:t>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131840" y="2852936"/>
            <a:ext cx="10081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latin typeface="Comic Sans MS" pitchFamily="66" charset="0"/>
              </a:rPr>
              <a:t>9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627784" y="2852936"/>
            <a:ext cx="10081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latin typeface="Comic Sans MS" pitchFamily="66" charset="0"/>
              </a:rPr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3" grpId="0"/>
      <p:bldP spid="19" grpId="0"/>
      <p:bldP spid="21" grpId="0"/>
      <p:bldP spid="21" grpId="1"/>
      <p:bldP spid="22" grpId="0"/>
      <p:bldP spid="24" grpId="0"/>
      <p:bldP spid="25" grpId="0"/>
      <p:bldP spid="25" grpId="1"/>
      <p:bldP spid="27" grpId="0"/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131840" y="908720"/>
            <a:ext cx="13681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latin typeface="Comic Sans MS" pitchFamily="66" charset="0"/>
              </a:rPr>
              <a:t>65</a:t>
            </a:r>
          </a:p>
          <a:p>
            <a:r>
              <a:rPr lang="en-GB" sz="7200" dirty="0">
                <a:latin typeface="Comic Sans MS" pitchFamily="66" charset="0"/>
              </a:rPr>
              <a:t>43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55776" y="2132856"/>
            <a:ext cx="5040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>
                <a:latin typeface="Comic Sans MS" pitchFamily="66" charset="0"/>
              </a:rPr>
              <a:t>x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07704" y="2708920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______________________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07704" y="3501008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_______________________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51712" y="0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omic Sans MS" pitchFamily="66" charset="0"/>
              </a:rPr>
              <a:t>e: 2800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707904" y="2852936"/>
            <a:ext cx="10081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latin typeface="Comic Sans MS" pitchFamily="66" charset="0"/>
              </a:rPr>
              <a:t>5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131840" y="2852936"/>
            <a:ext cx="10081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latin typeface="Comic Sans MS" pitchFamily="66" charset="0"/>
              </a:rPr>
              <a:t>9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627784" y="2852936"/>
            <a:ext cx="10081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latin typeface="Comic Sans MS" pitchFamily="66" charset="0"/>
              </a:rPr>
              <a:t>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24128" y="980728"/>
            <a:ext cx="2952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Comic Sans MS" pitchFamily="66" charset="0"/>
              </a:rPr>
              <a:t>Now we are going to multiply by 65 by 40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724128" y="1772816"/>
            <a:ext cx="29523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Comic Sans MS" pitchFamily="66" charset="0"/>
              </a:rPr>
              <a:t>40 is 4 x 10, so we can multiply by 10 first, using place value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835696" y="4293096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________________________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07904" y="3645024"/>
            <a:ext cx="8640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latin typeface="Comic Sans MS" pitchFamily="66" charset="0"/>
              </a:rPr>
              <a:t>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724128" y="2780928"/>
            <a:ext cx="31683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Comic Sans MS" pitchFamily="66" charset="0"/>
              </a:rPr>
              <a:t>We do this by putting a zero at the end of the answer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876256" y="3861048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latin typeface="Comic Sans MS" pitchFamily="66" charset="0"/>
              </a:rPr>
              <a:t>4 x 5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771800" y="4581128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2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059832" y="3645024"/>
            <a:ext cx="5760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latin typeface="Comic Sans MS" pitchFamily="66" charset="0"/>
              </a:rPr>
              <a:t>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876256" y="4365104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latin typeface="Comic Sans MS" pitchFamily="66" charset="0"/>
              </a:rPr>
              <a:t>4 x 6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156176" y="4941168"/>
            <a:ext cx="26642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Comic Sans MS" pitchFamily="66" charset="0"/>
              </a:rPr>
              <a:t>(Don’t forget to add the 2)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411760" y="3645024"/>
            <a:ext cx="8640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latin typeface="Comic Sans MS" pitchFamily="66" charset="0"/>
              </a:rPr>
              <a:t>6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835696" y="3645024"/>
            <a:ext cx="8640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latin typeface="Comic Sans MS" pitchFamily="66" charset="0"/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15" grpId="0"/>
      <p:bldP spid="15" grpId="1"/>
      <p:bldP spid="17" grpId="0"/>
      <p:bldP spid="20" grpId="0"/>
      <p:bldP spid="20" grpId="1"/>
      <p:bldP spid="23" grpId="0"/>
      <p:bldP spid="26" grpId="0"/>
      <p:bldP spid="28" grpId="0"/>
      <p:bldP spid="30" grpId="0"/>
      <p:bldP spid="31" grpId="0"/>
      <p:bldP spid="32" grpId="0"/>
      <p:bldP spid="3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131840" y="908720"/>
            <a:ext cx="13681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latin typeface="Comic Sans MS" pitchFamily="66" charset="0"/>
              </a:rPr>
              <a:t>65</a:t>
            </a:r>
          </a:p>
          <a:p>
            <a:r>
              <a:rPr lang="en-GB" sz="7200" dirty="0">
                <a:latin typeface="Comic Sans MS" pitchFamily="66" charset="0"/>
              </a:rPr>
              <a:t>43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55776" y="2132856"/>
            <a:ext cx="5040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>
                <a:latin typeface="Comic Sans MS" pitchFamily="66" charset="0"/>
              </a:rPr>
              <a:t>x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07704" y="2708920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______________________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07704" y="3501008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_______________________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51712" y="0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omic Sans MS" pitchFamily="66" charset="0"/>
              </a:rPr>
              <a:t>e: 2800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707904" y="2852936"/>
            <a:ext cx="10081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latin typeface="Comic Sans MS" pitchFamily="66" charset="0"/>
              </a:rPr>
              <a:t>5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131840" y="2852936"/>
            <a:ext cx="10081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latin typeface="Comic Sans MS" pitchFamily="66" charset="0"/>
              </a:rPr>
              <a:t>9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627784" y="2852936"/>
            <a:ext cx="10081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latin typeface="Comic Sans MS" pitchFamily="66" charset="0"/>
              </a:rPr>
              <a:t>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835696" y="4293096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________________________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07904" y="3645024"/>
            <a:ext cx="8640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latin typeface="Comic Sans MS" pitchFamily="66" charset="0"/>
              </a:rPr>
              <a:t>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059832" y="3645024"/>
            <a:ext cx="5760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latin typeface="Comic Sans MS" pitchFamily="66" charset="0"/>
              </a:rPr>
              <a:t>0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483768" y="3645024"/>
            <a:ext cx="8640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latin typeface="Comic Sans MS" pitchFamily="66" charset="0"/>
              </a:rPr>
              <a:t>6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763688" y="3645024"/>
            <a:ext cx="8640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latin typeface="Comic Sans MS" pitchFamily="66" charset="0"/>
              </a:rPr>
              <a:t>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732240" y="3140968"/>
            <a:ext cx="1584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Comic Sans MS" pitchFamily="66" charset="0"/>
              </a:rPr>
              <a:t> 3 x 65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436096" y="2996952"/>
            <a:ext cx="1584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Comic Sans MS" pitchFamily="66" charset="0"/>
              </a:rPr>
              <a:t> </a:t>
            </a:r>
          </a:p>
        </p:txBody>
      </p:sp>
      <p:cxnSp>
        <p:nvCxnSpPr>
          <p:cNvPr id="37" name="Straight Arrow Connector 36"/>
          <p:cNvCxnSpPr/>
          <p:nvPr/>
        </p:nvCxnSpPr>
        <p:spPr>
          <a:xfrm flipH="1">
            <a:off x="4788024" y="3429000"/>
            <a:ext cx="165618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6444208" y="4005064"/>
            <a:ext cx="20882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Comic Sans MS" pitchFamily="66" charset="0"/>
              </a:rPr>
              <a:t> 40 x 65</a:t>
            </a:r>
          </a:p>
        </p:txBody>
      </p:sp>
      <p:cxnSp>
        <p:nvCxnSpPr>
          <p:cNvPr id="39" name="Straight Arrow Connector 38"/>
          <p:cNvCxnSpPr/>
          <p:nvPr/>
        </p:nvCxnSpPr>
        <p:spPr>
          <a:xfrm flipH="1">
            <a:off x="4716016" y="4293096"/>
            <a:ext cx="165618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043608" y="5373216"/>
            <a:ext cx="6984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omic Sans MS" pitchFamily="66" charset="0"/>
              </a:rPr>
              <a:t>The last step is to add them together!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148064" y="1340768"/>
            <a:ext cx="3672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Comic Sans MS" pitchFamily="66" charset="0"/>
              </a:rPr>
              <a:t>Where are we up to?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38" grpId="0"/>
      <p:bldP spid="40" grpId="0"/>
      <p:bldP spid="4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131840" y="908720"/>
            <a:ext cx="13681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latin typeface="Comic Sans MS" pitchFamily="66" charset="0"/>
              </a:rPr>
              <a:t>65</a:t>
            </a:r>
          </a:p>
          <a:p>
            <a:r>
              <a:rPr lang="en-GB" sz="7200" dirty="0">
                <a:latin typeface="Comic Sans MS" pitchFamily="66" charset="0"/>
              </a:rPr>
              <a:t>43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55776" y="2132856"/>
            <a:ext cx="5040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>
                <a:latin typeface="Comic Sans MS" pitchFamily="66" charset="0"/>
              </a:rPr>
              <a:t>x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07704" y="2708920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______________________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07704" y="3501008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_______________________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51712" y="0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omic Sans MS" pitchFamily="66" charset="0"/>
              </a:rPr>
              <a:t>e: 2800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707904" y="2852936"/>
            <a:ext cx="10081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latin typeface="Comic Sans MS" pitchFamily="66" charset="0"/>
              </a:rPr>
              <a:t>5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131840" y="2852936"/>
            <a:ext cx="10081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latin typeface="Comic Sans MS" pitchFamily="66" charset="0"/>
              </a:rPr>
              <a:t>9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627784" y="2852936"/>
            <a:ext cx="10081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latin typeface="Comic Sans MS" pitchFamily="66" charset="0"/>
              </a:rPr>
              <a:t>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835696" y="4293096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________________________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07904" y="3645024"/>
            <a:ext cx="8640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latin typeface="Comic Sans MS" pitchFamily="66" charset="0"/>
              </a:rPr>
              <a:t>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059832" y="3645024"/>
            <a:ext cx="5760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latin typeface="Comic Sans MS" pitchFamily="66" charset="0"/>
              </a:rPr>
              <a:t>0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483768" y="3645024"/>
            <a:ext cx="8640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latin typeface="Comic Sans MS" pitchFamily="66" charset="0"/>
              </a:rPr>
              <a:t>6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763688" y="3645024"/>
            <a:ext cx="8640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latin typeface="Comic Sans MS" pitchFamily="66" charset="0"/>
              </a:rPr>
              <a:t>2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436096" y="2996952"/>
            <a:ext cx="1584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Comic Sans MS" pitchFamily="66" charset="0"/>
              </a:rPr>
              <a:t>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835696" y="5157192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_________________________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707904" y="4437112"/>
            <a:ext cx="12241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latin typeface="Comic Sans MS" pitchFamily="66" charset="0"/>
              </a:rPr>
              <a:t>5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059832" y="4437112"/>
            <a:ext cx="10081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latin typeface="Comic Sans MS" pitchFamily="66" charset="0"/>
              </a:rPr>
              <a:t>9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411760" y="4437112"/>
            <a:ext cx="10081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latin typeface="Comic Sans MS" pitchFamily="66" charset="0"/>
              </a:rPr>
              <a:t>7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763688" y="4437112"/>
            <a:ext cx="10081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latin typeface="Comic Sans MS" pitchFamily="66" charset="0"/>
              </a:rPr>
              <a:t>2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868144" y="2780928"/>
            <a:ext cx="2592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itchFamily="66" charset="0"/>
              </a:rPr>
              <a:t>Only 5 away from our estimate – so it looks good!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4" grpId="0"/>
      <p:bldP spid="35" grpId="0"/>
      <p:bldP spid="3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278</Words>
  <Application>Microsoft Office PowerPoint</Application>
  <PresentationFormat>On-screen Show (4:3)</PresentationFormat>
  <Paragraphs>102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Comic Sans MS</vt:lpstr>
      <vt:lpstr>Office Theme</vt:lpstr>
      <vt:lpstr>Long Multiplication</vt:lpstr>
      <vt:lpstr>      This is the formal written method of multiplying  numbers with more than one digit.</vt:lpstr>
      <vt:lpstr>We have already seen how to do short multiplication – where we multiply by a single digit number:</vt:lpstr>
      <vt:lpstr>Long multiplication takes this method a little bit further:</vt:lpstr>
      <vt:lpstr>43 x 65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John</dc:creator>
  <cp:lastModifiedBy>Graham Roberts</cp:lastModifiedBy>
  <cp:revision>8</cp:revision>
  <dcterms:created xsi:type="dcterms:W3CDTF">2015-04-19T15:35:17Z</dcterms:created>
  <dcterms:modified xsi:type="dcterms:W3CDTF">2020-04-01T08:15:01Z</dcterms:modified>
</cp:coreProperties>
</file>