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4"/>
  </p:notesMasterIdLst>
  <p:sldIdLst>
    <p:sldId id="292" r:id="rId5"/>
    <p:sldId id="287" r:id="rId6"/>
    <p:sldId id="297" r:id="rId7"/>
    <p:sldId id="298" r:id="rId8"/>
    <p:sldId id="296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10" r:id="rId20"/>
    <p:sldId id="312" r:id="rId21"/>
    <p:sldId id="313" r:id="rId22"/>
    <p:sldId id="311" r:id="rId23"/>
  </p:sldIdLst>
  <p:sldSz cx="18288000" cy="10287000"/>
  <p:notesSz cx="6858000" cy="9144000"/>
  <p:embeddedFontLst>
    <p:embeddedFont>
      <p:font typeface=" Avenir Next Arabic" panose="020B0604020202020204" charset="-78"/>
      <p:regular r:id="rId25"/>
    </p:embeddedFont>
    <p:embeddedFont>
      <p:font typeface=" Avenir Next Arabic Bold" panose="020B0604020202020204" charset="-78"/>
      <p:regular r:id="rId26"/>
    </p:embeddedFont>
    <p:embeddedFont>
      <p:font typeface="Avenir Next LT Pro" panose="020B0504020202020204" pitchFamily="34" charset="0"/>
      <p:regular r:id="rId27"/>
      <p:bold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1DBF28-E275-49D6-9D99-A3F65F1A2E4E}" v="603" dt="2025-01-28T16:36:08.9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BF503-A850-454C-8AFE-A69771599170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9B5B1D-6C43-4E30-A686-88A554B4F2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442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9B5B1D-6C43-4E30-A686-88A554B4F24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997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8B29E-4084-3115-EFC3-5D0DD7573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F090F4-9B0B-67CD-1E92-5B17820AF3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77FF8E-EC8B-FCCE-F9D5-4E64B37467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12C0EA-DDF6-5B21-BFC4-0CBA9E2D2A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9B5B1D-6C43-4E30-A686-88A554B4F24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367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holding water hoses&#10;&#10;AI-generated content may be incorrect.">
            <a:extLst>
              <a:ext uri="{FF2B5EF4-FFF2-40B4-BE49-F238E27FC236}">
                <a16:creationId xmlns:a16="http://schemas.microsoft.com/office/drawing/2014/main" id="{58246212-35C8-907E-DFFC-EFEE68DE4E5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" t="20733" r="11358" b="4787"/>
          <a:stretch/>
        </p:blipFill>
        <p:spPr>
          <a:xfrm>
            <a:off x="1" y="0"/>
            <a:ext cx="18288000" cy="10287000"/>
          </a:xfrm>
          <a:prstGeom prst="rect">
            <a:avLst/>
          </a:prstGeom>
        </p:spPr>
      </p:pic>
      <p:pic>
        <p:nvPicPr>
          <p:cNvPr id="7" name="Picture 6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F460EC5-D80B-578C-084E-571B43479A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76"/>
          <a:stretch/>
        </p:blipFill>
        <p:spPr>
          <a:xfrm>
            <a:off x="0" y="0"/>
            <a:ext cx="11049000" cy="10287000"/>
          </a:xfrm>
          <a:prstGeom prst="rect">
            <a:avLst/>
          </a:prstGeom>
        </p:spPr>
      </p:pic>
      <p:pic>
        <p:nvPicPr>
          <p:cNvPr id="9" name="Picture 8" descr="A white and blue text on a black background&#10;&#10;AI-generated content may be incorrect.">
            <a:extLst>
              <a:ext uri="{FF2B5EF4-FFF2-40B4-BE49-F238E27FC236}">
                <a16:creationId xmlns:a16="http://schemas.microsoft.com/office/drawing/2014/main" id="{8EEC86D8-185E-9088-4DB0-BAE3F95801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1155" y="8877079"/>
            <a:ext cx="3975289" cy="857825"/>
          </a:xfrm>
          <a:prstGeom prst="rect">
            <a:avLst/>
          </a:prstGeom>
        </p:spPr>
      </p:pic>
      <p:pic>
        <p:nvPicPr>
          <p:cNvPr id="11" name="Picture 10" descr="A white stick figure with a black background&#10;&#10;AI-generated content may be incorrect.">
            <a:extLst>
              <a:ext uri="{FF2B5EF4-FFF2-40B4-BE49-F238E27FC236}">
                <a16:creationId xmlns:a16="http://schemas.microsoft.com/office/drawing/2014/main" id="{8A294F5E-86EC-38C7-8029-1913F8A5A9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050" y="8474533"/>
            <a:ext cx="2549453" cy="140732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4A5CAC3-6020-76B8-DCFC-354170CE6AE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9829800" y="8742807"/>
            <a:ext cx="0" cy="10597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B7C8C95-8595-9CA4-8883-CFE0502236E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3288560" y="8776126"/>
            <a:ext cx="0" cy="10597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7D541F5-6249-690D-F750-4FE2967D3B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43000" y="6057900"/>
            <a:ext cx="739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  <a:latin typeface="Avenir Next LT Pro" panose="020B0504020202020204" pitchFamily="34" charset="0"/>
                <a:cs typeface=" Avenir Next Arabic" panose="020B0604020202020204" charset="-78"/>
              </a:rPr>
              <a:t>Litter Assembly</a:t>
            </a: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0806FC51-7C51-1B75-E61A-B006ACAD3B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731" y="8621491"/>
            <a:ext cx="2782943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0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322D9D-B344-7DC5-7DC7-569415E6D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465C9D-9518-C70A-2F5D-70D0793DB1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3" t="8904" r="8976" b="2049"/>
          <a:stretch/>
        </p:blipFill>
        <p:spPr>
          <a:xfrm>
            <a:off x="9144000" y="-1"/>
            <a:ext cx="9144000" cy="10287001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C3FDA7FA-4DBC-39F1-538D-86D9FF7BF5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3716403"/>
            <a:ext cx="7249886" cy="21332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Litter can also hurt us.</a:t>
            </a:r>
          </a:p>
          <a:p>
            <a:pPr>
              <a:lnSpc>
                <a:spcPts val="3299"/>
              </a:lnSpc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>
              <a:lnSpc>
                <a:spcPts val="3299"/>
              </a:lnSpc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It can cause accidents like tripping, we can get cuts from sharp objects, or it can attract vermin that spread disease. </a:t>
            </a:r>
            <a:endParaRPr lang="en-US" sz="20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6E27E31-AE03-B1A1-C18A-34262727414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1409700"/>
            <a:ext cx="5116286" cy="1735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600" b="1" dirty="0">
                <a:solidFill>
                  <a:srgbClr val="171717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Harming people</a:t>
            </a:r>
          </a:p>
        </p:txBody>
      </p:sp>
      <p:pic>
        <p:nvPicPr>
          <p:cNvPr id="2" name="Picture 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21EA21F-8E34-17E4-DD68-A2A8BABA1C8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95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9D62A0-DF6C-1D71-88B7-C44A22278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C8627A-8284-1469-52D4-724056E203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3" t="9093" r="8976" b="2050"/>
          <a:stretch/>
        </p:blipFill>
        <p:spPr>
          <a:xfrm>
            <a:off x="9144000" y="21771"/>
            <a:ext cx="9144000" cy="10265229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7475DC01-FBC5-ED85-9FF1-122408FE7E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3716403"/>
            <a:ext cx="6716486" cy="2979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Litter can make an area look bad and send a message that anti-social behaviour is OK. </a:t>
            </a:r>
          </a:p>
          <a:p>
            <a:pPr>
              <a:lnSpc>
                <a:spcPts val="3299"/>
              </a:lnSpc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>
              <a:lnSpc>
                <a:spcPts val="3299"/>
              </a:lnSpc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This can make people feel more scared in their local community and even lead to an increase in crime.</a:t>
            </a:r>
            <a:endParaRPr lang="en-US" sz="20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893E096-1FB2-D672-02F1-61541187A1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1409700"/>
            <a:ext cx="5116286" cy="1735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600" b="1" dirty="0">
                <a:solidFill>
                  <a:srgbClr val="171717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Community problems</a:t>
            </a:r>
          </a:p>
        </p:txBody>
      </p:sp>
      <p:pic>
        <p:nvPicPr>
          <p:cNvPr id="2" name="Picture 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233CE78-C7AE-B4E1-B083-B1040269815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7D23C0-DA53-7C98-F204-795A95867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8F7E78-9306-197B-DCFA-065E5A6751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3" t="9093" r="8976" b="2238"/>
          <a:stretch/>
        </p:blipFill>
        <p:spPr>
          <a:xfrm>
            <a:off x="9144000" y="21771"/>
            <a:ext cx="9144000" cy="1024345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55CE1EFD-E2CD-53A7-57E3-91093E554C0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3716403"/>
            <a:ext cx="6640286" cy="2979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Litter also costs our country a lot of money to clean up – around £1bn every year. </a:t>
            </a:r>
          </a:p>
          <a:p>
            <a:pPr>
              <a:lnSpc>
                <a:spcPts val="3299"/>
              </a:lnSpc>
            </a:pPr>
            <a:endParaRPr lang="en-GB" sz="320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>
              <a:lnSpc>
                <a:spcPts val="3299"/>
              </a:lnSpc>
            </a:pP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This money could be better-spent on things like green spaces, schools, or the NHS.</a:t>
            </a:r>
            <a:endParaRPr lang="en-US" sz="20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560344A-8265-160F-BDB2-01DFB395878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1409700"/>
            <a:ext cx="5116286" cy="1735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600" b="1">
                <a:solidFill>
                  <a:srgbClr val="171717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Costly clean-ups</a:t>
            </a:r>
            <a:endParaRPr lang="en-US" sz="6600" b="1" dirty="0">
              <a:solidFill>
                <a:srgbClr val="171717"/>
              </a:solidFill>
              <a:latin typeface=" Avenir Next Arabic Bold"/>
              <a:ea typeface=" Avenir Next Arabic Bold"/>
              <a:cs typeface=" Avenir Next Arabic Bold"/>
              <a:sym typeface=" Avenir Next Arabic Bold"/>
            </a:endParaRPr>
          </a:p>
        </p:txBody>
      </p:sp>
      <p:pic>
        <p:nvPicPr>
          <p:cNvPr id="2" name="Picture 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96937BF0-A06E-73CA-EA83-DBAD19CDDF8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75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0887F3-0724-78AB-0CC8-DD39F9A6D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holding a white bottle&#10;&#10;AI-generated content may be incorrect.">
            <a:extLst>
              <a:ext uri="{FF2B5EF4-FFF2-40B4-BE49-F238E27FC236}">
                <a16:creationId xmlns:a16="http://schemas.microsoft.com/office/drawing/2014/main" id="{7CBA9400-C3D0-D734-F0C9-549157F9A3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0" t="2737" r="4900" b="2737"/>
          <a:stretch/>
        </p:blipFill>
        <p:spPr>
          <a:xfrm>
            <a:off x="9144000" y="21772"/>
            <a:ext cx="9144000" cy="1024345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E684A699-EA95-5C65-ED86-575EEA2E09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9200" y="4496082"/>
            <a:ext cx="6400800" cy="3779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Make less litter! The best thing we can do is to simply create less waste in the first place. For example, if you use a reusable bottle or tote bag, you’re not producing any waste that can become litter. </a:t>
            </a:r>
          </a:p>
          <a:p>
            <a:pPr>
              <a:lnSpc>
                <a:spcPts val="3299"/>
              </a:lnSpc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algn="l">
              <a:lnSpc>
                <a:spcPts val="3299"/>
              </a:lnSpc>
            </a:pPr>
            <a:r>
              <a:rPr lang="en-GB" sz="2000" i="1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Click to reveal</a:t>
            </a:r>
            <a:r>
              <a:rPr lang="en-GB" sz="20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  </a:t>
            </a:r>
            <a:r>
              <a:rPr lang="en-GB" sz="2000" i="1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more</a:t>
            </a:r>
            <a:endParaRPr lang="en-US" sz="2000" i="1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42D9EB1-096D-C944-8E44-0AFAC90ED07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1409700"/>
            <a:ext cx="7021286" cy="1735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600" b="1" dirty="0">
                <a:solidFill>
                  <a:srgbClr val="171717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What can we do to reduce Litter?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B7A6E2-5CC4-367B-2B7D-A5592290C66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3454732"/>
            <a:ext cx="28302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i="1" dirty="0">
                <a:solidFill>
                  <a:srgbClr val="000000"/>
                </a:solidFill>
                <a:effectLst/>
                <a:latin typeface=" Avenir Next Arabic" panose="020B0604020202020204" charset="-78"/>
                <a:cs typeface=" Avenir Next Arabic" panose="020B0604020202020204" charset="-78"/>
              </a:rPr>
              <a:t>Click to reveal </a:t>
            </a:r>
            <a:endParaRPr lang="en-GB" sz="2000" i="1" dirty="0">
              <a:latin typeface=" Avenir Next Arabic" panose="020B0604020202020204" charset="-78"/>
              <a:cs typeface=" Avenir Next Arabic" panose="020B0604020202020204" charset="-78"/>
            </a:endParaRPr>
          </a:p>
        </p:txBody>
      </p:sp>
      <p:pic>
        <p:nvPicPr>
          <p:cNvPr id="2" name="Picture 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1826EC9-3FF4-96B1-9617-B9C24B8EDC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21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509A00-EA30-0BF7-B6A7-9BC108C0A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3CBE51-BC3D-2354-2824-4B5E92997A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" t="2834" r="3434" b="2239"/>
          <a:stretch/>
        </p:blipFill>
        <p:spPr>
          <a:xfrm>
            <a:off x="9144001" y="0"/>
            <a:ext cx="9144000" cy="10287000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29BCE5F8-EA7A-80B4-17FD-98861EC56F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4400" y="1409700"/>
            <a:ext cx="6781800" cy="4249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Set a good example. If you have rubbish, recycle it or find a bin. If you see a friend or family member littering, tell them it’s not OK! Leading by example can change bad behaviours. </a:t>
            </a: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Litter-pick. Sadly, our country already has a lot of litter around, but we can help by picking it up. </a:t>
            </a:r>
            <a:endParaRPr lang="en-US" sz="2000" i="1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pic>
        <p:nvPicPr>
          <p:cNvPr id="2" name="Picture 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F038C0D-40D8-8B38-B809-049AA05CD5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56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EFC21B-B83A-1623-8DD4-3AC7C5820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hild standing on a stone ledge with a cane&#10;&#10;AI-generated content may be incorrect.">
            <a:extLst>
              <a:ext uri="{FF2B5EF4-FFF2-40B4-BE49-F238E27FC236}">
                <a16:creationId xmlns:a16="http://schemas.microsoft.com/office/drawing/2014/main" id="{9FED5637-1F40-4AC5-733B-A96706D9B4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1" t="9659" r="26878" b="2195"/>
          <a:stretch/>
        </p:blipFill>
        <p:spPr>
          <a:xfrm>
            <a:off x="9144000" y="21771"/>
            <a:ext cx="9144000" cy="10265229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CF9F9079-B145-5DE4-6CF8-D38ED320CE9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3756" y="5295900"/>
            <a:ext cx="6716485" cy="3779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It stops litter from harming people, animals, and our planet. </a:t>
            </a: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It makes places nicer, reducing social problems, changing behaviours, and saving money that can be spent elsewhere. </a:t>
            </a:r>
          </a:p>
          <a:p>
            <a:pPr algn="l">
              <a:lnSpc>
                <a:spcPts val="3299"/>
              </a:lnSpc>
            </a:pPr>
            <a:endParaRPr lang="en-GB" sz="2000" i="1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algn="l">
              <a:lnSpc>
                <a:spcPts val="3299"/>
              </a:lnSpc>
            </a:pPr>
            <a:r>
              <a:rPr lang="en-GB" sz="2000" i="1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Click to reveal</a:t>
            </a:r>
            <a:r>
              <a:rPr lang="en-GB" sz="20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  </a:t>
            </a:r>
            <a:r>
              <a:rPr lang="en-GB" sz="2000" i="1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more</a:t>
            </a:r>
            <a:endParaRPr lang="en-US" sz="2000" i="1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D1A195E-BC09-A744-AA95-6F5684B3F51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1409700"/>
            <a:ext cx="6716486" cy="2581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GB" sz="6600" b="1" dirty="0">
                <a:solidFill>
                  <a:srgbClr val="171717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What are the benefits of litter-picking? </a:t>
            </a:r>
            <a:endParaRPr lang="en-US" sz="6600" b="1" dirty="0">
              <a:solidFill>
                <a:srgbClr val="171717"/>
              </a:solidFill>
              <a:latin typeface=" Avenir Next Arabic Bold"/>
              <a:ea typeface=" Avenir Next Arabic Bold"/>
              <a:cs typeface=" Avenir Next Arabic Bold"/>
              <a:sym typeface=" Avenir Next Arabic Bol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68111F-08C2-EE99-0F77-B2CF6D53030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4319628"/>
            <a:ext cx="28302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i="1" dirty="0">
                <a:solidFill>
                  <a:srgbClr val="000000"/>
                </a:solidFill>
                <a:effectLst/>
                <a:latin typeface=" Avenir Next Arabic" panose="020B0604020202020204" charset="-78"/>
                <a:cs typeface=" Avenir Next Arabic" panose="020B0604020202020204" charset="-78"/>
              </a:rPr>
              <a:t>Click to reveal </a:t>
            </a:r>
            <a:endParaRPr lang="en-GB" sz="2000" i="1" dirty="0">
              <a:latin typeface=" Avenir Next Arabic" panose="020B0604020202020204" charset="-78"/>
              <a:cs typeface=" Avenir Next Arabic" panose="020B0604020202020204" charset="-78"/>
            </a:endParaRPr>
          </a:p>
        </p:txBody>
      </p:sp>
      <p:pic>
        <p:nvPicPr>
          <p:cNvPr id="2" name="Picture 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2B7F8B4-EF8F-BFA3-BC79-98636CF597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1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4BD5B8-7F95-15DF-A991-F5B34DCD1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quatting in the grass picking up trash&#10;&#10;AI-generated content may be incorrect.">
            <a:extLst>
              <a:ext uri="{FF2B5EF4-FFF2-40B4-BE49-F238E27FC236}">
                <a16:creationId xmlns:a16="http://schemas.microsoft.com/office/drawing/2014/main" id="{FD73DA77-54C6-2BAB-19AF-834246462B2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" r="8148"/>
          <a:stretch/>
        </p:blipFill>
        <p:spPr>
          <a:xfrm>
            <a:off x="9144000" y="-21771"/>
            <a:ext cx="9144000" cy="10287000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FE5A0526-98B4-56EC-37C3-79AC882BFFA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1409700"/>
            <a:ext cx="6411686" cy="76347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It’s a great for our physical health - walking around to pick litter is good exercise. More than half of those that took part in last year’s Great </a:t>
            </a: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Big School </a:t>
            </a: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Clean agreed that it helped them to be more active.  </a:t>
            </a:r>
            <a:b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</a:br>
            <a:endParaRPr lang="en-US" sz="2000" i="1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 It’s great for mental health - you’re outdoors connecting with nature and other people, whilst doing something good… and doing good feels great! 81% of those surveyed after last year’s campaign agreed that taking part helped to improve their mood. </a:t>
            </a:r>
            <a:endParaRPr lang="en-US" sz="2000" i="1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pic>
        <p:nvPicPr>
          <p:cNvPr id="2" name="Picture 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8A9CD56-3C58-78B5-1C72-0B8B290788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9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3E2D5B-8A79-48EB-C305-9E8C0897B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B9895D-D33B-65DA-4EAD-2914EF2441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1" t="253" r="17045" b="-253"/>
          <a:stretch/>
        </p:blipFill>
        <p:spPr>
          <a:xfrm>
            <a:off x="9144000" y="21771"/>
            <a:ext cx="9144000" cy="10265229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A54C7303-E8E0-5D11-8F22-58FF0F5FC1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619500"/>
            <a:ext cx="7086600" cy="63190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Keep Britain Tidy’s Great Big School Clean is our country’s biggest mass-action environmental campaign. </a:t>
            </a:r>
          </a:p>
          <a:p>
            <a:pPr>
              <a:lnSpc>
                <a:spcPts val="3299"/>
              </a:lnSpc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>
              <a:lnSpc>
                <a:spcPts val="3299"/>
              </a:lnSpc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Last year, hundreds of thousands of litter-heroes took part and 95% of them said that they had improved their local community and felt great doing it! </a:t>
            </a:r>
          </a:p>
          <a:p>
            <a:pPr>
              <a:lnSpc>
                <a:spcPts val="3299"/>
              </a:lnSpc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>
              <a:lnSpc>
                <a:spcPts val="3299"/>
              </a:lnSpc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To take action on litter, we’ve decided to join the campaign. </a:t>
            </a:r>
          </a:p>
          <a:p>
            <a:pPr>
              <a:lnSpc>
                <a:spcPts val="3299"/>
              </a:lnSpc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>
              <a:lnSpc>
                <a:spcPts val="3299"/>
              </a:lnSpc>
            </a:pPr>
            <a:endParaRPr lang="en-GB" sz="3200" i="1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>
              <a:lnSpc>
                <a:spcPts val="3299"/>
              </a:lnSpc>
            </a:pPr>
            <a:endParaRPr lang="en-US" sz="2000" i="1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1340833-D783-9F4B-858D-A9D1A7373A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1409700"/>
            <a:ext cx="7554686" cy="1735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GB" sz="6600" b="1" dirty="0">
                <a:solidFill>
                  <a:srgbClr val="171717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The Great Big School Clean</a:t>
            </a:r>
            <a:endParaRPr lang="en-US" sz="6600" b="1" dirty="0">
              <a:solidFill>
                <a:srgbClr val="171717"/>
              </a:solidFill>
              <a:latin typeface=" Avenir Next Arabic Bold"/>
              <a:ea typeface=" Avenir Next Arabic Bold"/>
              <a:cs typeface=" Avenir Next Arabic Bold"/>
              <a:sym typeface=" Avenir Next Arabic Bold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EB14008-0F4A-F0CE-965E-1F7A21346B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20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4FB42B-DBAF-BC82-858F-42D5C7063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0AB3BA-50B8-2674-97DF-C0CF301F4F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8" t="9069" r="14136" b="8895"/>
          <a:stretch/>
        </p:blipFill>
        <p:spPr>
          <a:xfrm>
            <a:off x="9144000" y="21771"/>
            <a:ext cx="9144000" cy="10265229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BC4F6C03-C20E-32A1-03B8-496F51E9C07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5" y="1409700"/>
            <a:ext cx="5725886" cy="6788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This year we have pledged that our school will pick </a:t>
            </a:r>
            <a:r>
              <a:rPr lang="en-GB" sz="3200" b="1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(insert) </a:t>
            </a: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bags of litter </a:t>
            </a:r>
            <a:r>
              <a:rPr lang="en-GB" sz="3200" b="1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between (insert dates)</a:t>
            </a: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. </a:t>
            </a:r>
          </a:p>
          <a:p>
            <a:pPr>
              <a:lnSpc>
                <a:spcPts val="3299"/>
              </a:lnSpc>
            </a:pPr>
            <a:endParaRPr lang="en-GB" sz="320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>
              <a:lnSpc>
                <a:spcPts val="3299"/>
              </a:lnSpc>
            </a:pP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Come join us at </a:t>
            </a:r>
            <a:r>
              <a:rPr lang="en-GB" sz="3200" b="1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(add your details here).</a:t>
            </a:r>
          </a:p>
          <a:p>
            <a:pPr>
              <a:lnSpc>
                <a:spcPts val="3299"/>
              </a:lnSpc>
            </a:pPr>
            <a:endParaRPr lang="en-GB" sz="320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>
              <a:lnSpc>
                <a:spcPts val="3299"/>
              </a:lnSpc>
            </a:pP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Finally, if you wanted to complete your own litter-pick with friends or family as part of the Great Big School Clean, you can! We will be sharing a litter-picking activity for you to take home and complete with your families and friends. </a:t>
            </a:r>
            <a:endParaRPr lang="en-US" sz="2000" i="1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pic>
        <p:nvPicPr>
          <p:cNvPr id="2" name="Picture 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06EF3D5-9FFF-8F76-49B8-424DD0C089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4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B36720-34CE-1FBF-822D-76643789F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hild and a child picking up trash&#10;&#10;AI-generated content may be incorrect.">
            <a:extLst>
              <a:ext uri="{FF2B5EF4-FFF2-40B4-BE49-F238E27FC236}">
                <a16:creationId xmlns:a16="http://schemas.microsoft.com/office/drawing/2014/main" id="{F91F6A93-1713-1E3E-E601-AD04719F7F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" t="8262" r="41" b="8262"/>
          <a:stretch/>
        </p:blipFill>
        <p:spPr>
          <a:xfrm>
            <a:off x="0" y="21771"/>
            <a:ext cx="18397781" cy="10243458"/>
          </a:xfrm>
          <a:prstGeom prst="rect">
            <a:avLst/>
          </a:prstGeom>
        </p:spPr>
      </p:pic>
      <p:pic>
        <p:nvPicPr>
          <p:cNvPr id="2" name="Picture 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F9CFE88-7A66-79D8-9FA9-6A2CA24482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57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D0D05FA-3A12-541D-CA9B-0D327521710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6" t="3743" r="3482" b="550"/>
          <a:stretch/>
        </p:blipFill>
        <p:spPr>
          <a:xfrm>
            <a:off x="9144000" y="0"/>
            <a:ext cx="9144000" cy="10276113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9199" y="4496082"/>
            <a:ext cx="7019977" cy="4203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Litter is waste, that’s in the wrong place. </a:t>
            </a:r>
          </a:p>
          <a:p>
            <a:pPr algn="l">
              <a:lnSpc>
                <a:spcPts val="3299"/>
              </a:lnSpc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algn="l">
              <a:lnSpc>
                <a:spcPts val="3299"/>
              </a:lnSpc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In the UK over two million pieces of litter are dropped every day.</a:t>
            </a:r>
            <a:b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</a:br>
            <a:b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</a:b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What do you think are the most littered items?</a:t>
            </a:r>
          </a:p>
          <a:p>
            <a:pPr algn="l">
              <a:lnSpc>
                <a:spcPts val="3299"/>
              </a:lnSpc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algn="l">
              <a:lnSpc>
                <a:spcPts val="3299"/>
              </a:lnSpc>
            </a:pPr>
            <a:r>
              <a:rPr lang="en-GB" sz="2000" i="1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Click to reveal</a:t>
            </a:r>
            <a:r>
              <a:rPr lang="en-GB" sz="20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 </a:t>
            </a:r>
            <a:endParaRPr lang="en-US" sz="20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1409700"/>
            <a:ext cx="4038600" cy="1758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600" b="1" dirty="0">
                <a:solidFill>
                  <a:srgbClr val="171717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What is Litter?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CECAA8-89BF-1449-5F40-D3E3C941BD8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3454732"/>
            <a:ext cx="28302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i="1" dirty="0">
                <a:solidFill>
                  <a:srgbClr val="000000"/>
                </a:solidFill>
                <a:effectLst/>
                <a:latin typeface=" Avenir Next Arabic" panose="020B0604020202020204" charset="-78"/>
                <a:cs typeface=" Avenir Next Arabic" panose="020B0604020202020204" charset="-78"/>
              </a:rPr>
              <a:t>Click to reveal </a:t>
            </a:r>
            <a:endParaRPr lang="en-GB" sz="2000" i="1" dirty="0">
              <a:latin typeface=" Avenir Next Arabic" panose="020B0604020202020204" charset="-78"/>
              <a:cs typeface=" Avenir Next Arabic" panose="020B0604020202020204" charset="-78"/>
            </a:endParaRPr>
          </a:p>
        </p:txBody>
      </p:sp>
      <p:pic>
        <p:nvPicPr>
          <p:cNvPr id="2" name="Picture 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8B3E78E-CBB1-C5B0-CA92-BD1C681BE4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C15C40-7841-DDAC-5546-C2361E4C6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le of crushed cans&#10;&#10;AI-generated content may be incorrect.">
            <a:extLst>
              <a:ext uri="{FF2B5EF4-FFF2-40B4-BE49-F238E27FC236}">
                <a16:creationId xmlns:a16="http://schemas.microsoft.com/office/drawing/2014/main" id="{D9401BB4-0557-1F35-89FD-6A758D63F9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8" t="4585" r="4787"/>
          <a:stretch/>
        </p:blipFill>
        <p:spPr>
          <a:xfrm>
            <a:off x="9144000" y="0"/>
            <a:ext cx="9144000" cy="10307485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CAF6E860-77F8-613A-D1FD-91FE9DF55AD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1600" y="1790700"/>
            <a:ext cx="6248400" cy="6788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Cigarette butts and vapes</a:t>
            </a: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endParaRPr lang="en-GB" sz="320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Sweets, chocolate and crisp wrappers </a:t>
            </a: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endParaRPr lang="en-GB" sz="320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Soft drink bottles and cans </a:t>
            </a: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endParaRPr lang="en-GB" sz="320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Takeaway and fast-food litter</a:t>
            </a:r>
            <a:b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</a:br>
            <a:endParaRPr lang="en-GB" sz="320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Alcoholic drinks, bottles and cans </a:t>
            </a:r>
          </a:p>
          <a:p>
            <a:pPr>
              <a:lnSpc>
                <a:spcPts val="3299"/>
              </a:lnSpc>
            </a:pP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 </a:t>
            </a:r>
          </a:p>
          <a:p>
            <a:pPr>
              <a:lnSpc>
                <a:spcPts val="3299"/>
              </a:lnSpc>
            </a:pPr>
            <a:b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</a:br>
            <a:br>
              <a:rPr lang="en-GB" sz="28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</a:br>
            <a:r>
              <a:rPr lang="en-GB" sz="2000" i="1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Click to reveal</a:t>
            </a:r>
            <a:r>
              <a:rPr lang="en-GB" sz="20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  </a:t>
            </a:r>
            <a:r>
              <a:rPr lang="en-GB" sz="2000" i="1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more</a:t>
            </a:r>
            <a:endParaRPr lang="en-US" sz="2000" i="1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algn="l">
              <a:lnSpc>
                <a:spcPts val="3299"/>
              </a:lnSpc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ED362D53-4462-4FB2-00CD-E7073CB6D9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35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E0D4E6-6F00-9526-6105-A58019DD8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ag of food on a purple background&#10;&#10;AI-generated content may be incorrect.">
            <a:extLst>
              <a:ext uri="{FF2B5EF4-FFF2-40B4-BE49-F238E27FC236}">
                <a16:creationId xmlns:a16="http://schemas.microsoft.com/office/drawing/2014/main" id="{35B4E015-9762-9A0B-9AE2-BE7F874492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9" t="-461" r="2850" b="461"/>
          <a:stretch/>
        </p:blipFill>
        <p:spPr>
          <a:xfrm>
            <a:off x="9143999" y="-114300"/>
            <a:ext cx="9144001" cy="10440685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9E579A07-E3A2-2E85-655D-9417A4DAC0F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1600" y="1790700"/>
            <a:ext cx="6324600" cy="4672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Packaging </a:t>
            </a: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Snack packs </a:t>
            </a: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Vehicle parts </a:t>
            </a: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Discarded food and drink </a:t>
            </a: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Clothing </a:t>
            </a:r>
            <a:b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</a:br>
            <a:br>
              <a:rPr lang="en-GB" sz="28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</a:b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1BE6B4A-F9C8-0EBB-6042-04C764F5FA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3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A7746D-79D8-E4CB-F9C6-09CA019D8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1CF2B6-7561-FB31-10AC-692EC2928A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1" r="4416"/>
          <a:stretch/>
        </p:blipFill>
        <p:spPr>
          <a:xfrm>
            <a:off x="9144000" y="-25929"/>
            <a:ext cx="9133114" cy="10352314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EB7CA6F4-B164-8F39-F033-0CD916F2652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9200" y="4496082"/>
            <a:ext cx="6781800" cy="46262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Being lazy - when there isn’t a bin nearby, some people don’t want to carry their rubbish, so they just drop it. </a:t>
            </a: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Following others - if an area is already messy, or if they see their friends or family littering, they might think it’s ok to do the same. </a:t>
            </a: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>
              <a:lnSpc>
                <a:spcPts val="3299"/>
              </a:lnSpc>
            </a:pPr>
            <a:br>
              <a:rPr lang="en-GB" sz="2000" i="1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</a:br>
            <a:r>
              <a:rPr lang="en-GB" sz="2000" i="1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Continued on next slide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6D02D42-5FDB-054E-EC33-A5FBDA9954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1409700"/>
            <a:ext cx="6487886" cy="1735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GB" sz="6600" b="1" dirty="0">
                <a:solidFill>
                  <a:srgbClr val="171717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Why do people drop litter? </a:t>
            </a:r>
            <a:endParaRPr lang="en-US" sz="6600" b="1" dirty="0">
              <a:solidFill>
                <a:srgbClr val="171717"/>
              </a:solidFill>
              <a:latin typeface=" Avenir Next Arabic Bold"/>
              <a:ea typeface=" Avenir Next Arabic Bold"/>
              <a:cs typeface=" Avenir Next Arabic Bold"/>
              <a:sym typeface=" Avenir Next Arabic Bol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9D73AB-82FC-0FA6-DAC5-9C556DEAE6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3454732"/>
            <a:ext cx="28302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i="1" dirty="0">
                <a:solidFill>
                  <a:srgbClr val="000000"/>
                </a:solidFill>
                <a:effectLst/>
                <a:latin typeface=" Avenir Next Arabic" panose="020B0604020202020204" charset="-78"/>
                <a:cs typeface=" Avenir Next Arabic" panose="020B0604020202020204" charset="-78"/>
              </a:rPr>
              <a:t>Click to reveal </a:t>
            </a:r>
            <a:endParaRPr lang="en-GB" sz="2000" i="1" dirty="0">
              <a:latin typeface=" Avenir Next Arabic" panose="020B0604020202020204" charset="-78"/>
              <a:cs typeface=" Avenir Next Arabic" panose="020B0604020202020204" charset="-78"/>
            </a:endParaRPr>
          </a:p>
        </p:txBody>
      </p:sp>
      <p:pic>
        <p:nvPicPr>
          <p:cNvPr id="7" name="Picture 6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0586EF11-01D0-DAED-7260-6302EDE6B3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2B80A5-D750-6D0D-ECB7-03A04633C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DE1037-1BA7-63C9-84A8-A0CFA45D77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1" r="4310"/>
          <a:stretch/>
        </p:blipFill>
        <p:spPr>
          <a:xfrm>
            <a:off x="9144000" y="-25929"/>
            <a:ext cx="9144000" cy="10352314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2F6443E0-946B-2700-0456-51FE422371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51857" y="1409700"/>
            <a:ext cx="6063343" cy="33874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Lack of responsibility - some people feel like it’s not their responsibility to keep public spaces clean. </a:t>
            </a: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marL="457200" indent="-457200">
              <a:lnSpc>
                <a:spcPts val="3299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Lack of environmental awareness - they might not understand how harmful littering can be. </a:t>
            </a:r>
            <a:endParaRPr lang="en-US" sz="28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pic>
        <p:nvPicPr>
          <p:cNvPr id="4" name="Picture 3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8C58168-D02C-372B-D874-BDBB0CAA6D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51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2DDE49-230B-B8D6-CA69-54F214296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stic bags floating in the water&#10;&#10;AI-generated content may be incorrect.">
            <a:extLst>
              <a:ext uri="{FF2B5EF4-FFF2-40B4-BE49-F238E27FC236}">
                <a16:creationId xmlns:a16="http://schemas.microsoft.com/office/drawing/2014/main" id="{F67FC522-1950-E064-2252-AF8B3D5ADB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" r="10214"/>
          <a:stretch/>
        </p:blipFill>
        <p:spPr>
          <a:xfrm>
            <a:off x="9143999" y="0"/>
            <a:ext cx="9144001" cy="10285714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95C18718-7985-90BC-15B5-120857A3F3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9200" y="4496082"/>
            <a:ext cx="5943600" cy="3356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Litter can a devastating impact on communities, nature and even our mental health.</a:t>
            </a:r>
            <a:b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</a:br>
            <a:b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</a:b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What do you think are some of the problems caused by litter?</a:t>
            </a:r>
          </a:p>
          <a:p>
            <a:pPr algn="l">
              <a:lnSpc>
                <a:spcPts val="3299"/>
              </a:lnSpc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 algn="l">
              <a:lnSpc>
                <a:spcPts val="3299"/>
              </a:lnSpc>
            </a:pPr>
            <a:r>
              <a:rPr lang="en-GB" sz="2000" i="1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Click to reveal</a:t>
            </a:r>
            <a:r>
              <a:rPr lang="en-GB" sz="20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 </a:t>
            </a:r>
            <a:endParaRPr lang="en-US" sz="20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6B03950-333F-70D6-617A-AF421A61849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1409700"/>
            <a:ext cx="7249886" cy="2581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600" b="1" dirty="0">
                <a:solidFill>
                  <a:srgbClr val="171717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What problems are caused by Litter?</a:t>
            </a:r>
          </a:p>
        </p:txBody>
      </p:sp>
      <p:pic>
        <p:nvPicPr>
          <p:cNvPr id="2" name="Picture 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02FED69-CD67-DCCE-D615-5B879D7FFD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63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4564CD-7795-53D9-E788-8C6129A8C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F1EAD1-0AFF-9896-22D9-B0066F1C9D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8" t="2128" b="16234"/>
          <a:stretch/>
        </p:blipFill>
        <p:spPr>
          <a:xfrm>
            <a:off x="9144000" y="0"/>
            <a:ext cx="9144000" cy="10265229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7CFC87F6-5C50-942B-5A3D-B32AB370244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3162300"/>
            <a:ext cx="5954486" cy="2979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Litter can end up in rivers and oceans, polluting marine environments. </a:t>
            </a:r>
          </a:p>
          <a:p>
            <a:pPr>
              <a:lnSpc>
                <a:spcPts val="3299"/>
              </a:lnSpc>
            </a:pPr>
            <a:endParaRPr lang="en-GB" sz="320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>
              <a:lnSpc>
                <a:spcPts val="3299"/>
              </a:lnSpc>
            </a:pPr>
            <a:r>
              <a:rPr lang="en-GB" sz="320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Even on land, litter can break down and release harmful chemicals into the soil.</a:t>
            </a:r>
            <a:endParaRPr lang="en-US" sz="20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85C4536-CCD7-38BA-AFD8-BDEF7111E1E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1409700"/>
            <a:ext cx="5116286" cy="8887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600" b="1">
                <a:solidFill>
                  <a:srgbClr val="171717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Pollution</a:t>
            </a:r>
            <a:endParaRPr lang="en-US" sz="6600" b="1" dirty="0">
              <a:solidFill>
                <a:srgbClr val="171717"/>
              </a:solidFill>
              <a:latin typeface=" Avenir Next Arabic Bold"/>
              <a:ea typeface=" Avenir Next Arabic Bold"/>
              <a:cs typeface=" Avenir Next Arabic Bold"/>
              <a:sym typeface=" Avenir Next Arabic Bold"/>
            </a:endParaRPr>
          </a:p>
        </p:txBody>
      </p:sp>
      <p:pic>
        <p:nvPicPr>
          <p:cNvPr id="2" name="Picture 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013C3D76-8960-FE59-0CE9-EDD60DF99E3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5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4283D0-2AB2-3544-85B6-8D419B3F3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ird looking at a plastic container&#10;&#10;AI-generated content may be incorrect.">
            <a:extLst>
              <a:ext uri="{FF2B5EF4-FFF2-40B4-BE49-F238E27FC236}">
                <a16:creationId xmlns:a16="http://schemas.microsoft.com/office/drawing/2014/main" id="{1CDCD9B6-BD67-FA97-1E77-610F3C5DD1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6" t="2200" r="2277" b="2200"/>
          <a:stretch/>
        </p:blipFill>
        <p:spPr>
          <a:xfrm>
            <a:off x="9144001" y="0"/>
            <a:ext cx="9143999" cy="10287000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2ED37936-A0E7-C3C1-7B29-8CBF8F355F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3716403"/>
            <a:ext cx="4963886" cy="4249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9"/>
              </a:lnSpc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The RSPCA receives ten calls a day about animals harmed by litter. </a:t>
            </a:r>
          </a:p>
          <a:p>
            <a:pPr>
              <a:lnSpc>
                <a:spcPts val="3299"/>
              </a:lnSpc>
            </a:pPr>
            <a:endParaRPr lang="en-GB" sz="32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  <a:p>
            <a:pPr>
              <a:lnSpc>
                <a:spcPts val="3299"/>
              </a:lnSpc>
            </a:pPr>
            <a:r>
              <a:rPr lang="en-GB" sz="3200" dirty="0">
                <a:solidFill>
                  <a:srgbClr val="171717"/>
                </a:solidFill>
                <a:latin typeface=" Avenir Next Arabic"/>
                <a:ea typeface=" Avenir Next Arabic"/>
                <a:cs typeface=" Avenir Next Arabic"/>
                <a:sym typeface=" Avenir Next Arabic"/>
              </a:rPr>
              <a:t>An animal might eat litter thinking it’s food, enter a used container and get trapped, or cut themselves on sharp objects like cans or glass.</a:t>
            </a:r>
            <a:endParaRPr lang="en-US" sz="2000" dirty="0">
              <a:solidFill>
                <a:srgbClr val="171717"/>
              </a:solidFill>
              <a:latin typeface=" Avenir Next Arabic"/>
              <a:ea typeface=" Avenir Next Arabic"/>
              <a:cs typeface=" Avenir Next Arabic"/>
              <a:sym typeface=" Avenir Next Arabic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E6D576D-E75D-7421-59CD-4E5F91CD247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5914" y="1409700"/>
            <a:ext cx="5116286" cy="1735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600" b="1" dirty="0">
                <a:solidFill>
                  <a:srgbClr val="171717"/>
                </a:solidFill>
                <a:latin typeface=" Avenir Next Arabic Bold"/>
                <a:ea typeface=" Avenir Next Arabic Bold"/>
                <a:cs typeface=" Avenir Next Arabic Bold"/>
                <a:sym typeface=" Avenir Next Arabic Bold"/>
              </a:rPr>
              <a:t>Harming animals</a:t>
            </a:r>
          </a:p>
        </p:txBody>
      </p:sp>
      <p:pic>
        <p:nvPicPr>
          <p:cNvPr id="2" name="Picture 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57905926-F882-0E25-718C-ECA313AEE7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8724316"/>
            <a:ext cx="2637674" cy="11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01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7a8628a-d76b-4f9b-a5dc-52b73b1fc872" xsi:nil="true"/>
    <lcf76f155ced4ddcb4097134ff3c332f xmlns="4a914389-da4a-4950-bdf7-1dcd68bb8e71">
      <Terms xmlns="http://schemas.microsoft.com/office/infopath/2007/PartnerControls"/>
    </lcf76f155ced4ddcb4097134ff3c332f>
    <_Flow_SignoffStatus xmlns="4a914389-da4a-4950-bdf7-1dcd68bb8e7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905FDC5DEAC44FA4D848418AF7E256" ma:contentTypeVersion="19" ma:contentTypeDescription="Create a new document." ma:contentTypeScope="" ma:versionID="8dc41f0cdeb6b36edc34b2162b3e8799">
  <xsd:schema xmlns:xsd="http://www.w3.org/2001/XMLSchema" xmlns:xs="http://www.w3.org/2001/XMLSchema" xmlns:p="http://schemas.microsoft.com/office/2006/metadata/properties" xmlns:ns2="4a914389-da4a-4950-bdf7-1dcd68bb8e71" xmlns:ns3="67a8628a-d76b-4f9b-a5dc-52b73b1fc872" targetNamespace="http://schemas.microsoft.com/office/2006/metadata/properties" ma:root="true" ma:fieldsID="79e980c4e0bdae02a912791d8613e287" ns2:_="" ns3:_="">
    <xsd:import namespace="4a914389-da4a-4950-bdf7-1dcd68bb8e71"/>
    <xsd:import namespace="67a8628a-d76b-4f9b-a5dc-52b73b1fc8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14389-da4a-4950-bdf7-1dcd68bb8e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00228e8-9da0-4abb-8a13-53ffe541cbc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26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8628a-d76b-4f9b-a5dc-52b73b1fc87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abfc2ca-1339-419d-8064-e25a5e161b41}" ma:internalName="TaxCatchAll" ma:showField="CatchAllData" ma:web="67a8628a-d76b-4f9b-a5dc-52b73b1fc8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B026A82-0850-48F3-8C37-212F395AE4A2}">
  <ds:schemaRefs>
    <ds:schemaRef ds:uri="http://schemas.microsoft.com/office/2006/metadata/properties"/>
    <ds:schemaRef ds:uri="http://schemas.microsoft.com/office/infopath/2007/PartnerControls"/>
    <ds:schemaRef ds:uri="4ac12d63-f196-422c-8180-f7d8ce6efee4"/>
    <ds:schemaRef ds:uri="ea0cec96-8635-4d2a-956c-82eef7cf5d12"/>
    <ds:schemaRef ds:uri="67a8628a-d76b-4f9b-a5dc-52b73b1fc872"/>
    <ds:schemaRef ds:uri="4a914389-da4a-4950-bdf7-1dcd68bb8e71"/>
  </ds:schemaRefs>
</ds:datastoreItem>
</file>

<file path=customXml/itemProps2.xml><?xml version="1.0" encoding="utf-8"?>
<ds:datastoreItem xmlns:ds="http://schemas.openxmlformats.org/officeDocument/2006/customXml" ds:itemID="{E2DB5392-89DB-4A3B-950D-950491A04E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914389-da4a-4950-bdf7-1dcd68bb8e71"/>
    <ds:schemaRef ds:uri="67a8628a-d76b-4f9b-a5dc-52b73b1fc8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13364B1-C3B8-4D02-964D-E816E0E01D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818</Words>
  <Application>Microsoft Office PowerPoint</Application>
  <PresentationFormat>Custom</PresentationFormat>
  <Paragraphs>92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Avenir Next LT Pro</vt:lpstr>
      <vt:lpstr>Calibri</vt:lpstr>
      <vt:lpstr>Arial</vt:lpstr>
      <vt:lpstr> Avenir Next Arabic Bold</vt:lpstr>
      <vt:lpstr> Avenir Next Arabic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Eco-Schools Presentation Template 2025 v1.0</dc:title>
  <dc:creator>Adam Flint</dc:creator>
  <cp:lastModifiedBy>Jill Morley</cp:lastModifiedBy>
  <cp:revision>4</cp:revision>
  <dcterms:created xsi:type="dcterms:W3CDTF">2006-08-16T00:00:00Z</dcterms:created>
  <dcterms:modified xsi:type="dcterms:W3CDTF">2025-05-28T16:01:51Z</dcterms:modified>
  <dc:identifier>DAGbuBBvKag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0x010100B1905FDC5DEAC44FA4D848418AF7E256</vt:lpwstr>
  </property>
  <property fmtid="{D5CDD505-2E9C-101B-9397-08002B2CF9AE}" pid="3" name="MediaServiceImageTags">
    <vt:lpwstr/>
  </property>
</Properties>
</file>