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4"/>
  </p:sldMasterIdLst>
  <p:notesMasterIdLst>
    <p:notesMasterId r:id="rId14"/>
  </p:notesMasterIdLst>
  <p:sldIdLst>
    <p:sldId id="256" r:id="rId5"/>
    <p:sldId id="265" r:id="rId6"/>
    <p:sldId id="270" r:id="rId7"/>
    <p:sldId id="269" r:id="rId8"/>
    <p:sldId id="271" r:id="rId9"/>
    <p:sldId id="259" r:id="rId10"/>
    <p:sldId id="272" r:id="rId11"/>
    <p:sldId id="273" r:id="rId12"/>
    <p:sldId id="263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3447" autoAdjust="0"/>
  </p:normalViewPr>
  <p:slideViewPr>
    <p:cSldViewPr snapToGrid="0">
      <p:cViewPr varScale="1">
        <p:scale>
          <a:sx n="78" d="100"/>
          <a:sy n="78" d="100"/>
        </p:scale>
        <p:origin x="940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5fb1d5f1a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5fb1d5f1a0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5fb1d5f1a0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25fb1d5f1a0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24823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5fb1d5f1a0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25fb1d5f1a0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47926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5fb1d5f1a0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25fb1d5f1a0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952259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5fb1d5f1a0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25fb1d5f1a0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94359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5fb1d5f1a0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25fb1d5f1a0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5fb1d5f1a0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25fb1d5f1a0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332238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5fb1d5f1a0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25fb1d5f1a0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149411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5fb8e5c519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25fb8e5c519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unsplash.com/photos/mountain-covered-in-clouds-during-golden-hour-CaLEWzUd4O4?utm_content=creditCopyText&amp;utm_medium=referral&amp;utm_source=unsplash" TargetMode="External"/><Relationship Id="rId5" Type="http://schemas.openxmlformats.org/officeDocument/2006/relationships/hyperlink" Target="https://unsplash.com/@nate_dumlao?utm_content=creditCopyText&amp;utm_medium=referral&amp;utm_source=unsplash" TargetMode="External"/><Relationship Id="rId4" Type="http://schemas.openxmlformats.org/officeDocument/2006/relationships/image" Target="../media/image1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unsplash.com/photos/a-bunch-of-cars-that-are-sitting-in-the-street-jwzmYWC4QvI?utm_content=creditCopyText&amp;utm_medium=referral&amp;utm_source=unsplash" TargetMode="External"/><Relationship Id="rId5" Type="http://schemas.openxmlformats.org/officeDocument/2006/relationships/hyperlink" Target="https://unsplash.com/@ainr?utm_content=creditCopyText&amp;utm_medium=referral&amp;utm_source=unsplash" TargetMode="Externa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hyperlink" Target="https://unsplash.com/photos/white-ice-on-body-of-water-during-daytime-2aPfcyAC2cc?utm_content=creditCopyText&amp;utm_medium=referral&amp;utm_source=unsplash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unsplash.com/@shawnanggg?utm_content=creditCopyText&amp;utm_medium=referral&amp;utm_source=unsplash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unsplash.com/photos/sp_pcgjPxgI?utm_source=unsplash&amp;utm_medium=referral&amp;utm_content=creditCopyText" TargetMode="External"/><Relationship Id="rId5" Type="http://schemas.openxmlformats.org/officeDocument/2006/relationships/hyperlink" Target="https://unsplash.com/@ronan18?utm_source=unsplash&amp;utm_medium=referral&amp;utm_content=creditCopyText" TargetMode="Externa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F4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0" name="Google Shape;60;p13"/>
          <p:cNvPicPr preferRelativeResize="0"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850004">
            <a:off x="-316106" y="-316590"/>
            <a:ext cx="2506216" cy="2727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360826">
            <a:off x="6302065" y="-316065"/>
            <a:ext cx="3054317" cy="2211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463314">
            <a:off x="6950905" y="2500443"/>
            <a:ext cx="2539349" cy="2804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AFB9C47-8E19-9A5B-FF7C-174D824E2B1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rcRect/>
          <a:stretch/>
        </p:blipFill>
        <p:spPr>
          <a:xfrm>
            <a:off x="2866932" y="1624745"/>
            <a:ext cx="3410135" cy="2102917"/>
          </a:xfrm>
          <a:prstGeom prst="rect">
            <a:avLst/>
          </a:prstGeom>
        </p:spPr>
      </p:pic>
      <p:pic>
        <p:nvPicPr>
          <p:cNvPr id="4" name="Picture 3" descr="A green and pink sign with a heart and text&#10;&#10;Description automatically generated">
            <a:extLst>
              <a:ext uri="{FF2B5EF4-FFF2-40B4-BE49-F238E27FC236}">
                <a16:creationId xmlns:a16="http://schemas.microsoft.com/office/drawing/2014/main" id="{43B8C72F-6B28-CAAD-66DC-EE597CF8BDE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745777" y="2410165"/>
            <a:ext cx="2958132" cy="2089756"/>
          </a:xfrm>
          <a:prstGeom prst="rect">
            <a:avLst/>
          </a:prstGeom>
        </p:spPr>
      </p:pic>
      <p:pic>
        <p:nvPicPr>
          <p:cNvPr id="6" name="Picture 5" descr="A green video game controller with a no sign&#10;&#10;Description automatically generated">
            <a:extLst>
              <a:ext uri="{FF2B5EF4-FFF2-40B4-BE49-F238E27FC236}">
                <a16:creationId xmlns:a16="http://schemas.microsoft.com/office/drawing/2014/main" id="{ADF2520D-2E00-93FC-028D-0F84EEB8A4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78863" y="4052139"/>
            <a:ext cx="2102417" cy="18119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AD1E7E-8C19-2544-5C8D-4576E916B03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/>
          <a:stretch>
            <a:fillRect/>
          </a:stretch>
        </p:blipFill>
        <p:spPr>
          <a:xfrm rot="871896">
            <a:off x="3314013" y="-938315"/>
            <a:ext cx="2748318" cy="16039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19E9EB4-0352-99D7-0E81-7B285BBBFC5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54169" y="4761159"/>
            <a:ext cx="1080880" cy="1084185"/>
          </a:xfrm>
          <a:prstGeom prst="rect">
            <a:avLst/>
          </a:prstGeom>
        </p:spPr>
      </p:pic>
      <p:pic>
        <p:nvPicPr>
          <p:cNvPr id="5" name="Picture 4" descr="A blue square with white text and a line of heartbeat&#10;&#10;Description automatically generated">
            <a:extLst>
              <a:ext uri="{FF2B5EF4-FFF2-40B4-BE49-F238E27FC236}">
                <a16:creationId xmlns:a16="http://schemas.microsoft.com/office/drawing/2014/main" id="{15A13A73-BCFD-5C40-B6C2-B5035BF5DBB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03382" y="4338489"/>
            <a:ext cx="619628" cy="597217"/>
          </a:xfrm>
          <a:prstGeom prst="rect">
            <a:avLst/>
          </a:prstGeom>
        </p:spPr>
      </p:pic>
      <p:pic>
        <p:nvPicPr>
          <p:cNvPr id="9" name="Picture 8" descr="A green and black sign with text&#10;&#10;Description automatically generated">
            <a:extLst>
              <a:ext uri="{FF2B5EF4-FFF2-40B4-BE49-F238E27FC236}">
                <a16:creationId xmlns:a16="http://schemas.microsoft.com/office/drawing/2014/main" id="{8A3A09EB-8E42-BAB2-D99D-68B7D6C3B26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9260" y="4338490"/>
            <a:ext cx="1082567" cy="597216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FE33724-FB29-D297-D9D3-2B423F536B21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231827" y="4338490"/>
            <a:ext cx="0" cy="5972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C7F90D1-1FD6-6C90-0C0C-676DBC25BC6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19141" r="19141"/>
          <a:stretch/>
        </p:blipFill>
        <p:spPr>
          <a:xfrm>
            <a:off x="4927552" y="0"/>
            <a:ext cx="4232687" cy="5143500"/>
          </a:xfrm>
          <a:prstGeom prst="rect">
            <a:avLst/>
          </a:prstGeom>
        </p:spPr>
      </p:pic>
      <p:sp>
        <p:nvSpPr>
          <p:cNvPr id="105" name="Google Shape;105;p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5029200" cy="5143500"/>
          </a:xfrm>
          <a:prstGeom prst="rect">
            <a:avLst/>
          </a:prstGeom>
          <a:solidFill>
            <a:srgbClr val="F6F4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60950" y="2208826"/>
            <a:ext cx="3875878" cy="2003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If the temperature of </a:t>
            </a:r>
            <a:r>
              <a:rPr lang="en-GB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Earth </a:t>
            </a:r>
            <a:r>
              <a:rPr lang="en-GB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was based only on our size and distance from the sun, the average global temperature would be -18°C!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Fortunately,</a:t>
            </a:r>
            <a:r>
              <a:rPr lang="en-GB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there are gases in our atmosphere</a:t>
            </a:r>
            <a:r>
              <a:rPr lang="en-GB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that </a:t>
            </a:r>
            <a:r>
              <a:rPr lang="en-GB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trap heat and stop it from escaping. This makes the global average temperature 14°C, perfect for living things.</a:t>
            </a:r>
          </a:p>
        </p:txBody>
      </p:sp>
      <p:pic>
        <p:nvPicPr>
          <p:cNvPr id="107" name="Google Shape;107;p17"/>
          <p:cNvPicPr preferRelativeResize="0"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4150" y="4565275"/>
            <a:ext cx="599025" cy="38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60950" y="449479"/>
            <a:ext cx="3655500" cy="1472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600" b="1" dirty="0">
                <a:solidFill>
                  <a:srgbClr val="009A93"/>
                </a:solidFill>
              </a:rPr>
              <a:t>Why is carbon important?</a:t>
            </a:r>
          </a:p>
        </p:txBody>
      </p:sp>
      <p:cxnSp>
        <p:nvCxnSpPr>
          <p:cNvPr id="109" name="Google Shape;109;p17"/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660557" y="2014101"/>
            <a:ext cx="3324300" cy="11100"/>
          </a:xfrm>
          <a:prstGeom prst="straightConnector1">
            <a:avLst/>
          </a:prstGeom>
          <a:noFill/>
          <a:ln w="28575" cap="flat" cmpd="sng">
            <a:solidFill>
              <a:srgbClr val="009A9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1FB25DB-5839-F413-B5FE-B4D1E30D19B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971895" y="4856442"/>
            <a:ext cx="3160207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600" dirty="0">
                <a:solidFill>
                  <a:schemeClr val="bg1"/>
                </a:solidFill>
              </a:rPr>
              <a:t>Photo by NASA</a:t>
            </a:r>
          </a:p>
        </p:txBody>
      </p:sp>
    </p:spTree>
    <p:extLst>
      <p:ext uri="{BB962C8B-B14F-4D97-AF65-F5344CB8AC3E}">
        <p14:creationId xmlns:p14="http://schemas.microsoft.com/office/powerpoint/2010/main" val="3819844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19"/>
          <p:cNvPicPr preferRelativeResize="0"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4150" y="4565275"/>
            <a:ext cx="599025" cy="38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9"/>
          <p:cNvPicPr preferRelativeResize="0"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/>
          <a:srcRect t="13247" b="49253"/>
          <a:stretch/>
        </p:blipFill>
        <p:spPr>
          <a:xfrm>
            <a:off x="0" y="0"/>
            <a:ext cx="9143997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52659" y="486277"/>
            <a:ext cx="3468255" cy="2382639"/>
          </a:xfrm>
          <a:prstGeom prst="rect">
            <a:avLst/>
          </a:prstGeom>
          <a:solidFill>
            <a:srgbClr val="1C2C4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1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55309" y="369552"/>
            <a:ext cx="3468255" cy="2382639"/>
          </a:xfrm>
          <a:prstGeom prst="rect">
            <a:avLst/>
          </a:prstGeom>
          <a:solidFill>
            <a:srgbClr val="F6F4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27;p1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272409" y="584192"/>
            <a:ext cx="3017278" cy="2167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We call these gases </a:t>
            </a:r>
            <a:r>
              <a:rPr lang="en-GB" sz="1800" b="1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‘Greenhouse Gases’ </a:t>
            </a:r>
            <a:r>
              <a:rPr lang="en-GB" sz="18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because like the glass of a </a:t>
            </a:r>
            <a:br>
              <a:rPr lang="en-GB" sz="18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18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greenhouse, they trap heat.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Many of these greenhouse gases contain carbon.</a:t>
            </a:r>
          </a:p>
        </p:txBody>
      </p:sp>
      <p:pic>
        <p:nvPicPr>
          <p:cNvPr id="128" name="Google Shape;128;p19"/>
          <p:cNvPicPr preferRelativeResize="0"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4150" y="4565275"/>
            <a:ext cx="599025" cy="38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63CF0F-40E3-7378-B365-03BF2EA24E5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571997" y="4936617"/>
            <a:ext cx="457200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600" b="0" i="0" dirty="0">
                <a:solidFill>
                  <a:srgbClr val="000000"/>
                </a:solidFill>
                <a:effectLst/>
                <a:latin typeface="-apple-system"/>
              </a:rPr>
              <a:t>Photo by </a:t>
            </a:r>
            <a:r>
              <a:rPr lang="en-GB" sz="600" b="0" i="0" dirty="0">
                <a:effectLst/>
                <a:latin typeface="-apple-system"/>
                <a:hlinkClick r:id="rId5"/>
              </a:rPr>
              <a:t>Nathan Dumlao</a:t>
            </a:r>
            <a:r>
              <a:rPr lang="en-GB" sz="600" b="0" i="0" dirty="0">
                <a:solidFill>
                  <a:srgbClr val="000000"/>
                </a:solidFill>
                <a:effectLst/>
                <a:latin typeface="-apple-system"/>
              </a:rPr>
              <a:t> on </a:t>
            </a:r>
            <a:r>
              <a:rPr lang="en-GB" sz="600" b="0" i="0" dirty="0" err="1">
                <a:effectLst/>
                <a:latin typeface="-apple-system"/>
                <a:hlinkClick r:id="rId6"/>
              </a:rPr>
              <a:t>Unsplash</a:t>
            </a:r>
            <a:endParaRPr lang="en-GB" sz="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809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5740842" cy="5143500"/>
          </a:xfrm>
          <a:prstGeom prst="rect">
            <a:avLst/>
          </a:prstGeom>
          <a:solidFill>
            <a:srgbClr val="F6F4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7F90D1-1FD6-6C90-0C0C-676DBC25BC6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t="4838" b="4838"/>
          <a:stretch/>
        </p:blipFill>
        <p:spPr>
          <a:xfrm>
            <a:off x="5347635" y="0"/>
            <a:ext cx="3796365" cy="5143500"/>
          </a:xfrm>
          <a:prstGeom prst="rect">
            <a:avLst/>
          </a:prstGeom>
        </p:spPr>
      </p:pic>
      <p:pic>
        <p:nvPicPr>
          <p:cNvPr id="107" name="Google Shape;107;p17"/>
          <p:cNvPicPr preferRelativeResize="0"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4150" y="4565275"/>
            <a:ext cx="599025" cy="38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60950" y="441245"/>
            <a:ext cx="4011050" cy="1472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600" b="1" dirty="0">
                <a:solidFill>
                  <a:srgbClr val="009A93"/>
                </a:solidFill>
              </a:rPr>
              <a:t>Why should we cut our carbon?</a:t>
            </a:r>
          </a:p>
        </p:txBody>
      </p:sp>
      <p:cxnSp>
        <p:nvCxnSpPr>
          <p:cNvPr id="109" name="Google Shape;109;p17"/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664317" y="2003750"/>
            <a:ext cx="3615075" cy="0"/>
          </a:xfrm>
          <a:prstGeom prst="straightConnector1">
            <a:avLst/>
          </a:prstGeom>
          <a:noFill/>
          <a:ln w="28575" cap="flat" cmpd="sng">
            <a:solidFill>
              <a:srgbClr val="009A9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1FB25DB-5839-F413-B5FE-B4D1E30D19B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983793" y="0"/>
            <a:ext cx="3160207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600" b="0" i="0" dirty="0">
                <a:solidFill>
                  <a:schemeClr val="bg1"/>
                </a:solidFill>
                <a:effectLst/>
                <a:latin typeface="-apple-system"/>
              </a:rPr>
              <a:t>Photo by </a:t>
            </a:r>
            <a:r>
              <a:rPr lang="en-GB" sz="600" b="0" i="0" dirty="0" err="1">
                <a:solidFill>
                  <a:srgbClr val="0097A7"/>
                </a:solidFill>
                <a:effectLst/>
                <a:latin typeface="-apple-system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Ainur</a:t>
            </a:r>
            <a:r>
              <a:rPr lang="en-GB" sz="600" b="0" i="0" dirty="0">
                <a:solidFill>
                  <a:srgbClr val="0097A7"/>
                </a:solidFill>
                <a:effectLst/>
                <a:latin typeface="-apple-system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600" b="0" i="0" dirty="0" err="1">
                <a:solidFill>
                  <a:schemeClr val="bg1"/>
                </a:solidFill>
                <a:effectLst/>
                <a:latin typeface="-apple-system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Khakimov</a:t>
            </a:r>
            <a:r>
              <a:rPr lang="en-GB" sz="600" b="0" i="0" dirty="0">
                <a:solidFill>
                  <a:schemeClr val="bg1"/>
                </a:solidFill>
                <a:effectLst/>
                <a:latin typeface="-apple-system"/>
              </a:rPr>
              <a:t> on </a:t>
            </a:r>
            <a:r>
              <a:rPr lang="en-GB" sz="600" b="0" i="0" dirty="0" err="1">
                <a:solidFill>
                  <a:schemeClr val="bg1"/>
                </a:solidFill>
                <a:effectLst/>
                <a:latin typeface="-apple-system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</a:t>
            </a:r>
            <a:endParaRPr lang="en-GB" sz="400" dirty="0">
              <a:solidFill>
                <a:schemeClr val="bg1"/>
              </a:solidFill>
            </a:endParaRPr>
          </a:p>
        </p:txBody>
      </p:sp>
      <p:sp>
        <p:nvSpPr>
          <p:cNvPr id="3" name="Google Shape;106;p17">
            <a:extLst>
              <a:ext uri="{FF2B5EF4-FFF2-40B4-BE49-F238E27FC236}">
                <a16:creationId xmlns:a16="http://schemas.microsoft.com/office/drawing/2014/main" id="{FEED2533-6D7A-1428-20DB-12F5CDA40C8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60950" y="2230564"/>
            <a:ext cx="4231486" cy="2003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Every day humans generate energy, drive cars, grow food, and power factories. Thes</a:t>
            </a:r>
            <a:r>
              <a:rPr lang="en-GB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 activities can</a:t>
            </a:r>
            <a:r>
              <a:rPr lang="en-GB" sz="14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release huge amounts of greenhouse gases into the atmosphere</a:t>
            </a:r>
            <a:r>
              <a:rPr lang="en-GB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14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More greenhouse gases means more trapped heat. This is making Earth warmer, creating </a:t>
            </a:r>
            <a:r>
              <a:rPr lang="en-GB" sz="1400" b="1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‘climate change’.</a:t>
            </a:r>
          </a:p>
        </p:txBody>
      </p:sp>
    </p:spTree>
    <p:extLst>
      <p:ext uri="{BB962C8B-B14F-4D97-AF65-F5344CB8AC3E}">
        <p14:creationId xmlns:p14="http://schemas.microsoft.com/office/powerpoint/2010/main" val="1533636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 icebergs in the water&#10;&#10;Description automatically generated">
            <a:extLst>
              <a:ext uri="{FF2B5EF4-FFF2-40B4-BE49-F238E27FC236}">
                <a16:creationId xmlns:a16="http://schemas.microsoft.com/office/drawing/2014/main" id="{13EBD276-7A4D-96A8-74DD-91132E0FFC2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000249" y="-2000250"/>
            <a:ext cx="5143502" cy="9144003"/>
          </a:xfrm>
          <a:prstGeom prst="rect">
            <a:avLst/>
          </a:prstGeom>
        </p:spPr>
      </p:pic>
      <p:pic>
        <p:nvPicPr>
          <p:cNvPr id="123" name="Google Shape;123;p19"/>
          <p:cNvPicPr preferRelativeResize="0"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4150" y="4565275"/>
            <a:ext cx="599025" cy="38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571997" y="504750"/>
            <a:ext cx="3925775" cy="1897262"/>
          </a:xfrm>
          <a:prstGeom prst="rect">
            <a:avLst/>
          </a:prstGeom>
          <a:solidFill>
            <a:srgbClr val="1C2C4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1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421275" y="388025"/>
            <a:ext cx="3979147" cy="1947548"/>
          </a:xfrm>
          <a:prstGeom prst="rect">
            <a:avLst/>
          </a:prstGeom>
          <a:solidFill>
            <a:srgbClr val="F6F4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1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750788" y="632968"/>
            <a:ext cx="3320119" cy="1769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Climate change is harming our planet, melting ice caps and creating dangerous weather events including drought, and floods</a:t>
            </a:r>
            <a:r>
              <a:rPr lang="en-GB" sz="18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18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8" name="Google Shape;128;p19"/>
          <p:cNvPicPr preferRelativeResize="0"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4150" y="4565275"/>
            <a:ext cx="599025" cy="38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07;p17">
            <a:extLst>
              <a:ext uri="{FF2B5EF4-FFF2-40B4-BE49-F238E27FC236}">
                <a16:creationId xmlns:a16="http://schemas.microsoft.com/office/drawing/2014/main" id="{1705466E-4644-47A5-7329-58EB1BBB56D8}"/>
              </a:ext>
            </a:extLst>
          </p:cNvPr>
          <p:cNvPicPr preferRelativeResize="0"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4150" y="4565275"/>
            <a:ext cx="599025" cy="38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63CF0F-40E3-7378-B365-03BF2EA24E5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571997" y="4794886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Photo by </a:t>
            </a:r>
            <a:r>
              <a:rPr kumimoji="0" lang="en-US" altLang="en-US" sz="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6"/>
              </a:rPr>
              <a:t>shawnanggg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on </a:t>
            </a:r>
            <a:r>
              <a:rPr kumimoji="0" lang="en-US" altLang="en-US" sz="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7"/>
              </a:rPr>
              <a:t>Unsplash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54481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14191" y="-125"/>
            <a:ext cx="4929784" cy="5143500"/>
          </a:xfrm>
          <a:prstGeom prst="rect">
            <a:avLst/>
          </a:prstGeom>
          <a:solidFill>
            <a:srgbClr val="F6F4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5" name="Google Shape;95;p16"/>
          <p:cNvPicPr preferRelativeResize="0"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t="7812" r="4000" b="7812"/>
          <a:stretch/>
        </p:blipFill>
        <p:spPr>
          <a:xfrm>
            <a:off x="0" y="0"/>
            <a:ext cx="438912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945711" y="979571"/>
            <a:ext cx="3781910" cy="2673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It’s time to push back against climate change.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br>
              <a:rPr lang="en-GB" sz="20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20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It’s time to shout loud and inspire everyone to act.</a:t>
            </a:r>
            <a:br>
              <a:rPr lang="en-GB" sz="20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20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It’s time to </a:t>
            </a:r>
            <a:r>
              <a:rPr lang="en-GB" sz="2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Cut Your Carbon!</a:t>
            </a:r>
            <a:endParaRPr sz="2000" b="1" dirty="0">
              <a:solidFill>
                <a:srgbClr val="1C2C49"/>
              </a:solidFill>
              <a:latin typeface="+mn-lt"/>
            </a:endParaRPr>
          </a:p>
        </p:txBody>
      </p:sp>
      <p:pic>
        <p:nvPicPr>
          <p:cNvPr id="98" name="Google Shape;98;p16"/>
          <p:cNvPicPr preferRelativeResize="0"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4150" y="4565275"/>
            <a:ext cx="599025" cy="38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905B021-2CB7-4370-7EFA-8B2A98D4F4E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81485" y="4841053"/>
            <a:ext cx="3120013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solidFill>
                  <a:schemeClr val="bg1"/>
                </a:solidFill>
              </a:rPr>
              <a:t>Photo by </a:t>
            </a:r>
            <a:r>
              <a:rPr lang="en-GB" sz="800" dirty="0">
                <a:solidFill>
                  <a:srgbClr val="0097A7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Ronan </a:t>
            </a:r>
            <a:r>
              <a:rPr lang="en-GB" sz="800" dirty="0" err="1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Furuta</a:t>
            </a:r>
            <a:r>
              <a:rPr lang="en-GB" sz="800" dirty="0">
                <a:solidFill>
                  <a:schemeClr val="bg1"/>
                </a:solidFill>
              </a:rPr>
              <a:t> on </a:t>
            </a:r>
            <a:r>
              <a:rPr lang="en-GB" sz="800" dirty="0" err="1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</a:t>
            </a:r>
            <a:r>
              <a:rPr lang="en-GB" sz="800" dirty="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C7F90D1-1FD6-6C90-0C0C-676DBC25BC6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26108" r="21541" b="4567"/>
          <a:stretch/>
        </p:blipFill>
        <p:spPr>
          <a:xfrm>
            <a:off x="4927552" y="0"/>
            <a:ext cx="4232687" cy="5143500"/>
          </a:xfrm>
          <a:prstGeom prst="rect">
            <a:avLst/>
          </a:prstGeom>
        </p:spPr>
      </p:pic>
      <p:sp>
        <p:nvSpPr>
          <p:cNvPr id="105" name="Google Shape;105;p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5029200" cy="5143500"/>
          </a:xfrm>
          <a:prstGeom prst="rect">
            <a:avLst/>
          </a:prstGeom>
          <a:solidFill>
            <a:srgbClr val="F6F4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71481" y="1828190"/>
            <a:ext cx="3900518" cy="2567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Governments must act</a:t>
            </a:r>
            <a:r>
              <a:rPr lang="en-GB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and b</a:t>
            </a:r>
            <a:r>
              <a:rPr lang="en-GB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ig businesses need to change.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But we can also play a part. Making small daily changes can add up to make a big difference.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We’re challenging you to complete 6 small activities across November, at home, with friends and family. Each activity will reduce your carbon emissions and inspire others to act.</a:t>
            </a:r>
          </a:p>
        </p:txBody>
      </p:sp>
      <p:pic>
        <p:nvPicPr>
          <p:cNvPr id="107" name="Google Shape;107;p17"/>
          <p:cNvPicPr preferRelativeResize="0"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4150" y="4565275"/>
            <a:ext cx="599025" cy="38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71482" y="719251"/>
            <a:ext cx="3900518" cy="814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>
                <a:solidFill>
                  <a:srgbClr val="009A93"/>
                </a:solidFill>
              </a:rPr>
              <a:t>What can we do ?</a:t>
            </a:r>
          </a:p>
        </p:txBody>
      </p:sp>
      <p:cxnSp>
        <p:nvCxnSpPr>
          <p:cNvPr id="109" name="Google Shape;109;p17"/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783175" y="1640028"/>
            <a:ext cx="3645702" cy="0"/>
          </a:xfrm>
          <a:prstGeom prst="straightConnector1">
            <a:avLst/>
          </a:prstGeom>
          <a:noFill/>
          <a:ln w="28575" cap="flat" cmpd="sng">
            <a:solidFill>
              <a:srgbClr val="009A93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984919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5029200" cy="5143500"/>
          </a:xfrm>
          <a:prstGeom prst="rect">
            <a:avLst/>
          </a:prstGeom>
          <a:solidFill>
            <a:srgbClr val="F6F4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71481" y="1661212"/>
            <a:ext cx="3568925" cy="2863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 pupils will get a Cut Your Carbon checklist.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You can take this home and use it to help guide you, your family, and your friends to cut your carbon.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At the end of November, we’ll count how many pupils completed each action and celebrate our efforts together.</a:t>
            </a:r>
          </a:p>
        </p:txBody>
      </p:sp>
      <p:pic>
        <p:nvPicPr>
          <p:cNvPr id="107" name="Google Shape;107;p17"/>
          <p:cNvPicPr preferRelativeResize="0"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4150" y="4565275"/>
            <a:ext cx="599025" cy="38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71482" y="486421"/>
            <a:ext cx="3900518" cy="880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600" dirty="0">
                <a:solidFill>
                  <a:srgbClr val="009A93"/>
                </a:solidFill>
              </a:rPr>
              <a:t>What next?</a:t>
            </a:r>
          </a:p>
        </p:txBody>
      </p:sp>
      <p:cxnSp>
        <p:nvCxnSpPr>
          <p:cNvPr id="109" name="Google Shape;109;p17"/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671482" y="1473050"/>
            <a:ext cx="2654522" cy="0"/>
          </a:xfrm>
          <a:prstGeom prst="straightConnector1">
            <a:avLst/>
          </a:prstGeom>
          <a:noFill/>
          <a:ln w="19050" cap="flat" cmpd="sng">
            <a:solidFill>
              <a:srgbClr val="009A9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564248B1-114F-D8C1-661D-157A74E341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rcRect l="3188" t="13735" r="3233" b="11845"/>
          <a:stretch/>
        </p:blipFill>
        <p:spPr>
          <a:xfrm>
            <a:off x="4727749" y="-1"/>
            <a:ext cx="4572000" cy="514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730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A93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20"/>
          <p:cNvPicPr preferRelativeResize="0"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74596" y="623033"/>
            <a:ext cx="3594808" cy="181735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23F8BB64-E551-9D86-0FC0-EA45CFFF686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21637" y="2967147"/>
            <a:ext cx="1306200" cy="850010"/>
            <a:chOff x="3891975" y="3184715"/>
            <a:chExt cx="1306200" cy="850010"/>
          </a:xfrm>
        </p:grpSpPr>
        <p:sp>
          <p:nvSpPr>
            <p:cNvPr id="135" name="Google Shape;135;p20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891975" y="3680812"/>
              <a:ext cx="1306200" cy="3539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50" dirty="0">
                  <a:solidFill>
                    <a:srgbClr val="FFFFFF"/>
                  </a:solidFill>
                </a:rPr>
                <a:t>@ecoschools</a:t>
              </a:r>
              <a:endParaRPr sz="1050" dirty="0">
                <a:solidFill>
                  <a:srgbClr val="FFFFFF"/>
                </a:solidFill>
              </a:endParaRPr>
            </a:p>
          </p:txBody>
        </p:sp>
        <p:pic>
          <p:nvPicPr>
            <p:cNvPr id="137" name="Google Shape;137;p20"/>
            <p:cNvPicPr preferRelativeResize="0"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4"/>
            <a:srcRect/>
            <a:stretch/>
          </p:blipFill>
          <p:spPr>
            <a:xfrm>
              <a:off x="4371915" y="3184715"/>
              <a:ext cx="400169" cy="40016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98AAA76-9A71-6ED6-53CC-4669067BF1C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255133" y="2967132"/>
            <a:ext cx="1851000" cy="850025"/>
            <a:chOff x="1541700" y="3184700"/>
            <a:chExt cx="1851000" cy="850025"/>
          </a:xfrm>
        </p:grpSpPr>
        <p:sp>
          <p:nvSpPr>
            <p:cNvPr id="134" name="Google Shape;134;p20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1700" y="3696201"/>
              <a:ext cx="1851000" cy="3385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00" dirty="0" err="1">
                  <a:solidFill>
                    <a:srgbClr val="FFFFFF"/>
                  </a:solidFill>
                </a:rPr>
                <a:t>EcoSchoolsEngland</a:t>
              </a:r>
              <a:endParaRPr sz="1000" dirty="0">
                <a:solidFill>
                  <a:srgbClr val="FFFFFF"/>
                </a:solidFill>
              </a:endParaRPr>
            </a:p>
          </p:txBody>
        </p:sp>
        <p:pic>
          <p:nvPicPr>
            <p:cNvPr id="138" name="Google Shape;138;p20"/>
            <p:cNvPicPr preferRelativeResize="0">
              <a:picLocks noGrp="1" noRot="1" noMove="1" noResize="1" noEditPoints="1" noAdjustHandles="1" noChangeArrowheads="1" noChangeShapeType="1" noCrop="1"/>
            </p:cNvPicPr>
            <p:nvPr/>
          </p:nvPicPr>
          <p:blipFill rotWithShape="1">
            <a:blip r:embed="rId5">
              <a:alphaModFix/>
            </a:blip>
            <a:srcRect r="10"/>
            <a:stretch/>
          </p:blipFill>
          <p:spPr>
            <a:xfrm>
              <a:off x="2267128" y="3184700"/>
              <a:ext cx="400169" cy="4002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7D1BA16-BE21-0ECF-3C6A-CFDD5D1E478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741947" y="2975686"/>
            <a:ext cx="2049000" cy="850025"/>
            <a:chOff x="5618075" y="3184700"/>
            <a:chExt cx="2049000" cy="850025"/>
          </a:xfrm>
        </p:grpSpPr>
        <p:sp>
          <p:nvSpPr>
            <p:cNvPr id="136" name="Google Shape;136;p20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18075" y="3680812"/>
              <a:ext cx="2049000" cy="3539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50" dirty="0">
                  <a:solidFill>
                    <a:srgbClr val="FFFFFF"/>
                  </a:solidFill>
                </a:rPr>
                <a:t>@ecoschools_england</a:t>
              </a:r>
              <a:endParaRPr sz="1050" dirty="0">
                <a:solidFill>
                  <a:srgbClr val="FFFFFF"/>
                </a:solidFill>
              </a:endParaRPr>
            </a:p>
          </p:txBody>
        </p:sp>
        <p:pic>
          <p:nvPicPr>
            <p:cNvPr id="139" name="Google Shape;139;p20"/>
            <p:cNvPicPr preferRelativeResize="0">
              <a:picLocks noGrp="1" noRot="1" noMove="1" noResize="1" noEditPoints="1" noAdjustHandles="1" noChangeArrowheads="1" noChangeShapeType="1" noCrop="1"/>
            </p:cNvPicPr>
            <p:nvPr/>
          </p:nvPicPr>
          <p:blipFill rotWithShape="1">
            <a:blip r:embed="rId6">
              <a:alphaModFix/>
            </a:blip>
            <a:srcRect r="10"/>
            <a:stretch/>
          </p:blipFill>
          <p:spPr>
            <a:xfrm>
              <a:off x="6476703" y="3184700"/>
              <a:ext cx="400169" cy="4002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0" name="Google Shape;140;p20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089409" y="3923686"/>
            <a:ext cx="2965178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rgbClr val="FFFFFF"/>
                </a:solidFill>
              </a:rPr>
              <a:t>www.eco-schools.org.uk</a:t>
            </a:r>
            <a:endParaRPr sz="18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A6BE8775FFAF048B18AB121218CF7C5" ma:contentTypeVersion="16" ma:contentTypeDescription="Create a new document." ma:contentTypeScope="" ma:versionID="f8d34a4d2d6092a762fa4851b6e92357">
  <xsd:schema xmlns:xsd="http://www.w3.org/2001/XMLSchema" xmlns:xs="http://www.w3.org/2001/XMLSchema" xmlns:p="http://schemas.microsoft.com/office/2006/metadata/properties" xmlns:ns2="7142544d-bb75-46a8-8d15-935ea0f6c27c" xmlns:ns3="6715175a-2153-4031-b562-73ee1af9b33e" targetNamespace="http://schemas.microsoft.com/office/2006/metadata/properties" ma:root="true" ma:fieldsID="c4793d4cac12007b65109f63a5886a1b" ns2:_="" ns3:_="">
    <xsd:import namespace="7142544d-bb75-46a8-8d15-935ea0f6c27c"/>
    <xsd:import namespace="6715175a-2153-4031-b562-73ee1af9b3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42544d-bb75-46a8-8d15-935ea0f6c27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800228e8-9da0-4abb-8a13-53ffe541cbc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15175a-2153-4031-b562-73ee1af9b33e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2541cce6-4ef3-43bf-b45e-21550a5235b8}" ma:internalName="TaxCatchAll" ma:showField="CatchAllData" ma:web="6715175a-2153-4031-b562-73ee1af9b3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142544d-bb75-46a8-8d15-935ea0f6c27c">
      <Terms xmlns="http://schemas.microsoft.com/office/infopath/2007/PartnerControls"/>
    </lcf76f155ced4ddcb4097134ff3c332f>
    <TaxCatchAll xmlns="6715175a-2153-4031-b562-73ee1af9b33e" xsi:nil="true"/>
  </documentManagement>
</p:properties>
</file>

<file path=customXml/itemProps1.xml><?xml version="1.0" encoding="utf-8"?>
<ds:datastoreItem xmlns:ds="http://schemas.openxmlformats.org/officeDocument/2006/customXml" ds:itemID="{634CD689-35CA-4AE8-934C-6562D0882F9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623D673-AFCF-45BF-A78A-4319FC9532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42544d-bb75-46a8-8d15-935ea0f6c27c"/>
    <ds:schemaRef ds:uri="6715175a-2153-4031-b562-73ee1af9b3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6D5447E-33EC-4C3A-AB87-A5936A2D43E5}">
  <ds:schemaRefs>
    <ds:schemaRef ds:uri="http://schemas.microsoft.com/office/2006/metadata/properties"/>
    <ds:schemaRef ds:uri="http://schemas.microsoft.com/office/infopath/2007/PartnerControls"/>
    <ds:schemaRef ds:uri="7142544d-bb75-46a8-8d15-935ea0f6c27c"/>
    <ds:schemaRef ds:uri="6715175a-2153-4031-b562-73ee1af9b33e"/>
    <ds:schemaRef ds:uri="4a914389-da4a-4950-bdf7-1dcd68bb8e71"/>
    <ds:schemaRef ds:uri="67a8628a-d76b-4f9b-a5dc-52b73b1fc87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364</Words>
  <Application>Microsoft Office PowerPoint</Application>
  <PresentationFormat>On-screen Show (16:9)</PresentationFormat>
  <Paragraphs>29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-apple-system</vt:lpstr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Adam Flint</dc:creator>
  <cp:lastModifiedBy>Jill Morley</cp:lastModifiedBy>
  <cp:revision>9</cp:revision>
  <dcterms:modified xsi:type="dcterms:W3CDTF">2025-05-28T16:00:25Z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0x010100FA6BE8775FFAF048B18AB121218CF7C5</vt:lpwstr>
  </property>
  <property fmtid="{D5CDD505-2E9C-101B-9397-08002B2CF9AE}" pid="3" name="MediaServiceImageTags">
    <vt:lpwstr/>
  </property>
</Properties>
</file>